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</p:sldMasterIdLst>
  <p:notesMasterIdLst>
    <p:notesMasterId r:id="rId29"/>
  </p:notesMasterIdLst>
  <p:handoutMasterIdLst>
    <p:handoutMasterId r:id="rId30"/>
  </p:handoutMasterIdLst>
  <p:sldIdLst>
    <p:sldId id="271" r:id="rId4"/>
    <p:sldId id="598" r:id="rId5"/>
    <p:sldId id="273" r:id="rId6"/>
    <p:sldId id="609" r:id="rId7"/>
    <p:sldId id="268" r:id="rId8"/>
    <p:sldId id="303" r:id="rId9"/>
    <p:sldId id="611" r:id="rId10"/>
    <p:sldId id="614" r:id="rId11"/>
    <p:sldId id="601" r:id="rId12"/>
    <p:sldId id="605" r:id="rId13"/>
    <p:sldId id="607" r:id="rId14"/>
    <p:sldId id="604" r:id="rId15"/>
    <p:sldId id="603" r:id="rId16"/>
    <p:sldId id="586" r:id="rId17"/>
    <p:sldId id="587" r:id="rId18"/>
    <p:sldId id="595" r:id="rId19"/>
    <p:sldId id="296" r:id="rId20"/>
    <p:sldId id="287" r:id="rId21"/>
    <p:sldId id="589" r:id="rId22"/>
    <p:sldId id="592" r:id="rId23"/>
    <p:sldId id="600" r:id="rId24"/>
    <p:sldId id="612" r:id="rId25"/>
    <p:sldId id="613" r:id="rId26"/>
    <p:sldId id="615" r:id="rId27"/>
    <p:sldId id="269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Bruggeman" initials="KB" lastIdx="10" clrIdx="0">
    <p:extLst>
      <p:ext uri="{19B8F6BF-5375-455C-9EA6-DF929625EA0E}">
        <p15:presenceInfo xmlns:p15="http://schemas.microsoft.com/office/powerpoint/2012/main" userId="S-1-5-21-5706737-105989904-332618576-3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52" d="100"/>
          <a:sy n="152" d="100"/>
        </p:scale>
        <p:origin x="4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verbou\OneDrive%20-%20UGent\PhD\Vlerick%20Business%20School\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056963640677E-2"/>
          <c:y val="3.4375000000000003E-2"/>
          <c:w val="0.94756588607271863"/>
          <c:h val="0.7979473425196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C8-4411-A216-A0FCF020F35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AC8-4411-A216-A0FCF020F35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C8-4411-A216-A0FCF020F3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iGMO</c:v>
                </c:pt>
                <c:pt idx="1">
                  <c:v>Internationale groep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0.36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C8-4411-A216-A0FCF020F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746816"/>
        <c:axId val="131343104"/>
      </c:barChart>
      <c:catAx>
        <c:axId val="131746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1343104"/>
        <c:crosses val="autoZero"/>
        <c:auto val="1"/>
        <c:lblAlgn val="ctr"/>
        <c:lblOffset val="100"/>
        <c:noMultiLvlLbl val="0"/>
      </c:catAx>
      <c:valAx>
        <c:axId val="131343104"/>
        <c:scaling>
          <c:orientation val="minMax"/>
          <c:max val="1"/>
          <c:min val="0"/>
        </c:scaling>
        <c:delete val="1"/>
        <c:axPos val="l"/>
        <c:numFmt formatCode="0.00%" sourceLinked="0"/>
        <c:majorTickMark val="out"/>
        <c:minorTickMark val="none"/>
        <c:tickLblPos val="nextTo"/>
        <c:crossAx val="1317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056963640677E-2"/>
          <c:y val="3.4375000000000003E-2"/>
          <c:w val="0.94756588607271863"/>
          <c:h val="0.7979473425196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97-402A-907A-862B0D7549E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297-402A-907A-862B0D7549E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7-402A-907A-862B0D7549E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iGMO</c:v>
                </c:pt>
                <c:pt idx="1">
                  <c:v>Internationale groep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0.46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97-402A-907A-862B0D754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9872"/>
        <c:axId val="131361408"/>
      </c:barChart>
      <c:catAx>
        <c:axId val="131359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1361408"/>
        <c:crosses val="autoZero"/>
        <c:auto val="1"/>
        <c:lblAlgn val="ctr"/>
        <c:lblOffset val="100"/>
        <c:noMultiLvlLbl val="0"/>
      </c:catAx>
      <c:valAx>
        <c:axId val="131361408"/>
        <c:scaling>
          <c:orientation val="minMax"/>
          <c:max val="1"/>
          <c:min val="0"/>
        </c:scaling>
        <c:delete val="1"/>
        <c:axPos val="l"/>
        <c:numFmt formatCode="0.00%" sourceLinked="0"/>
        <c:majorTickMark val="out"/>
        <c:minorTickMark val="none"/>
        <c:tickLblPos val="nextTo"/>
        <c:crossAx val="13135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4951350676371"/>
          <c:y val="0.15606661079284612"/>
          <c:w val="0.43087981041592255"/>
          <c:h val="0.79365556604821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Internationale groep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Private equity/Venture Capital</c:v>
                </c:pt>
                <c:pt idx="1">
                  <c:v>IPO</c:v>
                </c:pt>
                <c:pt idx="2">
                  <c:v>Other family firm</c:v>
                </c:pt>
                <c:pt idx="3">
                  <c:v>HNWI</c:v>
                </c:pt>
                <c:pt idx="4">
                  <c:v>Financial investors</c:v>
                </c:pt>
                <c:pt idx="5">
                  <c:v>Corporate investors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</c:v>
                </c:pt>
                <c:pt idx="1">
                  <c:v>0.09</c:v>
                </c:pt>
                <c:pt idx="2">
                  <c:v>0.1</c:v>
                </c:pt>
                <c:pt idx="3">
                  <c:v>0.09</c:v>
                </c:pt>
                <c:pt idx="4">
                  <c:v>0.2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7-414C-B763-E2BFF0BC9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56192"/>
        <c:axId val="157657728"/>
      </c:barChart>
      <c:catAx>
        <c:axId val="157656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7657728"/>
        <c:crosses val="autoZero"/>
        <c:auto val="1"/>
        <c:lblAlgn val="ctr"/>
        <c:lblOffset val="100"/>
        <c:noMultiLvlLbl val="0"/>
      </c:catAx>
      <c:valAx>
        <c:axId val="15765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65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IPO!$B$1</c:f>
              <c:strCache>
                <c:ptCount val="1"/>
                <c:pt idx="0">
                  <c:v>Value of IPOs (LHS)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IPO!$A$2:$A$13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IPO!$B$2:$B$13</c:f>
              <c:numCache>
                <c:formatCode>General</c:formatCode>
                <c:ptCount val="12"/>
                <c:pt idx="0">
                  <c:v>16500</c:v>
                </c:pt>
                <c:pt idx="1">
                  <c:v>11000</c:v>
                </c:pt>
                <c:pt idx="2">
                  <c:v>1800</c:v>
                </c:pt>
                <c:pt idx="3">
                  <c:v>1600</c:v>
                </c:pt>
                <c:pt idx="4">
                  <c:v>1850</c:v>
                </c:pt>
                <c:pt idx="5">
                  <c:v>1700</c:v>
                </c:pt>
                <c:pt idx="6">
                  <c:v>1650</c:v>
                </c:pt>
                <c:pt idx="7">
                  <c:v>2500</c:v>
                </c:pt>
                <c:pt idx="8">
                  <c:v>4300</c:v>
                </c:pt>
                <c:pt idx="9">
                  <c:v>3750</c:v>
                </c:pt>
                <c:pt idx="10">
                  <c:v>2200</c:v>
                </c:pt>
                <c:pt idx="11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6-40EA-B75C-9651F43B4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6609760"/>
        <c:axId val="2009767264"/>
      </c:barChart>
      <c:lineChart>
        <c:grouping val="standard"/>
        <c:varyColors val="0"/>
        <c:ser>
          <c:idx val="1"/>
          <c:order val="1"/>
          <c:tx>
            <c:strRef>
              <c:f>IPO!$C$1</c:f>
              <c:strCache>
                <c:ptCount val="1"/>
                <c:pt idx="0">
                  <c:v>Volume of IPOs (RHS)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IPO!$A$2:$A$13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IPO!$C$2:$C$13</c:f>
              <c:numCache>
                <c:formatCode>General</c:formatCode>
                <c:ptCount val="12"/>
                <c:pt idx="0">
                  <c:v>510</c:v>
                </c:pt>
                <c:pt idx="1">
                  <c:v>405</c:v>
                </c:pt>
                <c:pt idx="2">
                  <c:v>200</c:v>
                </c:pt>
                <c:pt idx="3">
                  <c:v>100</c:v>
                </c:pt>
                <c:pt idx="4">
                  <c:v>275</c:v>
                </c:pt>
                <c:pt idx="5">
                  <c:v>310</c:v>
                </c:pt>
                <c:pt idx="6">
                  <c:v>190</c:v>
                </c:pt>
                <c:pt idx="7">
                  <c:v>180</c:v>
                </c:pt>
                <c:pt idx="8">
                  <c:v>240</c:v>
                </c:pt>
                <c:pt idx="9">
                  <c:v>220</c:v>
                </c:pt>
                <c:pt idx="10">
                  <c:v>195</c:v>
                </c:pt>
                <c:pt idx="11">
                  <c:v>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A6-40EA-B75C-9651F43B4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900400"/>
        <c:axId val="2009758112"/>
      </c:lineChart>
      <c:catAx>
        <c:axId val="13666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009767264"/>
        <c:crosses val="autoZero"/>
        <c:auto val="1"/>
        <c:lblAlgn val="ctr"/>
        <c:lblOffset val="100"/>
        <c:noMultiLvlLbl val="0"/>
      </c:catAx>
      <c:valAx>
        <c:axId val="200976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366609760"/>
        <c:crosses val="autoZero"/>
        <c:crossBetween val="between"/>
      </c:valAx>
      <c:valAx>
        <c:axId val="20097581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20900400"/>
        <c:crosses val="max"/>
        <c:crossBetween val="between"/>
      </c:valAx>
      <c:catAx>
        <c:axId val="212090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9758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9036-C518-4401-8B0C-13BCC4DB441C}" type="datetimeFigureOut">
              <a:rPr lang="nl-BE" smtClean="0"/>
              <a:t>24/02/2020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7A84-B2B3-4BAD-A96D-9DC4571512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09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6F8FF-D4E0-4DC5-8FC9-714012EEF525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616E-6716-4521-B9CF-23775A471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7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Source: SAFE april-september 2019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sdw.ecb.europa.eu/browseTable.do?org.apache.struts.taglib.html.TOKEN=59e2a5ccbe842ffc0f9db0ff9e03f550&amp;sk=235.SAFE.H.U2.SME.A.0.0.0.Q0.ZZZZ.P1.AL.WP&amp;sk=235.SAFE.H.U2.SME.A.0.1.0.Q0.ZZZZ.P1.AL.WP&amp;sk=235.SAFE.H.U2.SME.A.0.2.0.Q0.ZZZZ.P1.AL.WP&amp;sk=235.SAFE.H.U2.SME.A.0.3.0.Q0.ZZZZ.P1.AL.WP&amp;sk=235.SAFE.H.U2.SME.A.0.4.0.Q0.ZZZZ.P1.AL.WP&amp;sk=235.SAFE.H.U2.SME.A.0.9.0.Q0.ZZZZ.P1.AL.WP&amp;sk=235.SAFE.H.U2.SME.C.0.0.0.Q0.ZZZZ.P1.AL.WP&amp;sk=235.SAFE.H.U2.SME.I.0.0.0.Q0.ZZZZ.P1.AL.WP&amp;sk=235.SAFE.H.U2.SME.S.0.0.0.Q0.ZZZZ.P1.AL.WP&amp;sk=235.SAFE.H.U2.SME.T.0.0.0.Q0.ZZZZ.P1.AL.WP&amp;sk=235.SAFE.H.U2.SME.A.0.0.0.Q0.ZZZZ.P1.AL.WP&amp;sk=235.SAFE.H.U2.SME.A.0.1.0.Q0.ZZZZ.P1.AL.WP&amp;sk=235.SAFE.H.U2.SME.A.0.2.0.Q0.ZZZZ.P1.AL.WP&amp;sk=235.SAFE.H.U2.SME.A.0.3.0.Q0.ZZZZ.P1.AL.WP&amp;sk=235.SAFE.H.U2.SME.A.0.4.0.Q0.ZZZZ.P1.AL.WP&amp;sk=235.SAFE.H.U2.SME.A.0.9.0.Q0.ZZZZ.P1.AL.WP&amp;sk=235.SAFE.H.U2.SME.C.0.0.0.Q0.ZZZZ.P1.AL.WP&amp;sk=235.SAFE.H.U2.SME.I.0.0.0.Q0.ZZZZ.P1.AL.WP&amp;sk=235.SAFE.H.U2.SME.S.0.0.0.Q0.ZZZZ.P1.AL.WP&amp;sk=235.SAFE.H.U2.SME.T.0.0.0.Q0.ZZZZ.P1.AL.WP&amp;df=true&amp;ec=&amp;dc=&amp;oc=&amp;pb=&amp;rc=&amp;DATASET=0&amp;removeItem=&amp;removedItemList=&amp;mergeFilter=&amp;activeTab=SAFE&amp;showHide=&amp;REF_AREA.196=U2&amp;FIRM_SIZE.196=SME&amp;FIRM_SECTOR.196=A&amp;FIRM_AGE.196=0&amp;SAFE_QUESTION.196=Q4&amp;SAFE_ANSWER.196=V1&amp;MAX_DOWNLOAD_SERIES=500&amp;SERIES_MAX_NUM=50&amp;node=9689717&amp;SERIES_KEY=235.SAFE.H.U2.SME.A.0.0.0.Q4.FBLN.V1.AL.WP&amp;SERIES_KEY=235.SAFE.H.U2.SME.A.0.0.0.Q4.FDSE.V1.AL.WP&amp;SERIES_KEY=235.SAFE.H.U2.SME.A.0.0.0.Q4.FEQI.V1.AL.WP&amp;SERIES_KEY=235.SAFE.H.U2.SME.A.0.0.0.Q4.FFAC.V1.AL.WP&amp;SERIES_KEY=235.SAFE.H.U2.SME.A.0.0.0.Q4.FGSL.V1.AL.WP&amp;SERIES_KEY=235.SAFE.H.U2.SME.A.0.0.0.Q4.FIFN.V1.AL.WP&amp;SERIES_KEY=235.SAFE.H.U2.SME.A.0.0.0.Q4.FLEH.V1.AL.WP&amp;SERIES_KEY=235.SAFE.H.U2.SME.A.0.0.0.Q4.FLHF.V1.AL.WP&amp;SERIES_KEY=235.SAFE.H.U2.SME.A.0.0.0.Q4.FOLN.V1.AL.WP&amp;SERIES_KEY=235.SAFE.H.U2.SME.A.0.0.0.Q4.FOTH.V1.AL.WP&amp;SERIES_KEY=235.SAFE.H.U2.SME.A.0.0.0.Q4.FOVD.V1.AL.WP&amp;SERIES_KEY=235.SAFE.H.U2.SME.A.0.0.0.Q4.FSPL.V1.AL.WP&amp;SERIES_KEY=235.SAFE.H.U2.SME.A.0.0.0.Q4.FTCR.V1.AL.WP&amp;SERIES_KEY=235.SAFE.H.U2.SME.A.0.0.0.Q4.FXXX.V1.AL.WP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2E44-D79E-4FCD-9F41-49C149FB4EF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4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5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Sources: </a:t>
            </a:r>
            <a:r>
              <a:rPr lang="nl-BE" dirty="0" err="1"/>
              <a:t>Invest</a:t>
            </a:r>
            <a:r>
              <a:rPr lang="nl-BE" dirty="0"/>
              <a:t> Europe (VC), European Business Angels Network (BA), “</a:t>
            </a:r>
            <a:r>
              <a:rPr lang="en-GB" dirty="0"/>
              <a:t>Identifying market and regulatory obstacles to </a:t>
            </a:r>
            <a:r>
              <a:rPr lang="en-GB" dirty="0" err="1"/>
              <a:t>crossborder</a:t>
            </a:r>
            <a:r>
              <a:rPr lang="en-GB" dirty="0"/>
              <a:t> development of crowdfunding in the EU “, 2017 EC report</a:t>
            </a:r>
          </a:p>
          <a:p>
            <a:r>
              <a:rPr lang="nl-BE" b="1" dirty="0"/>
              <a:t>A</a:t>
            </a:r>
            <a:r>
              <a:rPr lang="en-GB" b="1" dirty="0"/>
              <a:t>TTENTION: Crowdfunding: not all EU countries are included. This number is based on aggregate data from 17 EU countries. (+ UK accounts for nearly 90% of EU crowdfunding fundraising; source: Bruegel, 2019).</a:t>
            </a: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2E44-D79E-4FCD-9F41-49C149FB4EF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1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Source: European </a:t>
            </a:r>
            <a:r>
              <a:rPr lang="nl-BE" dirty="0" err="1"/>
              <a:t>Commission</a:t>
            </a:r>
            <a:r>
              <a:rPr lang="nl-BE" dirty="0"/>
              <a:t> (</a:t>
            </a:r>
            <a:r>
              <a:rPr lang="nl-BE"/>
              <a:t>via https://www.esma.europa.eu/sites/default/files/library/esma22-106-535_smsg_report_on_access_to_public_capital_markets_for_smes.pdf)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02E44-D79E-4FCD-9F41-49C149FB4EF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6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616E-6716-4521-B9CF-23775A47140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3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7" Type="http://schemas.openxmlformats.org/officeDocument/2006/relationships/hyperlink" Target="https://facebook.com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" TargetMode="External"/><Relationship Id="rId5" Type="http://schemas.openxmlformats.org/officeDocument/2006/relationships/hyperlink" Target="htt" TargetMode="Externa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C431F2-4D16-4D74-8E1E-CAC6F12D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1707654"/>
            <a:ext cx="4797680" cy="447566"/>
          </a:xfrm>
        </p:spPr>
        <p:txBody>
          <a:bodyPr anchor="b" anchorCtr="0">
            <a:noAutofit/>
          </a:bodyPr>
          <a:lstStyle>
            <a:lvl1pPr algn="l">
              <a:lnSpc>
                <a:spcPts val="2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Title Presentation</a:t>
            </a:r>
            <a:endParaRPr lang="nl-BE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92A51E-4166-4D31-9F23-703F00A24B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67944" y="2448281"/>
            <a:ext cx="4572056" cy="4115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Add author name</a:t>
            </a:r>
          </a:p>
        </p:txBody>
      </p:sp>
    </p:spTree>
    <p:extLst>
      <p:ext uri="{BB962C8B-B14F-4D97-AF65-F5344CB8AC3E}">
        <p14:creationId xmlns:p14="http://schemas.microsoft.com/office/powerpoint/2010/main" val="49000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008000"/>
            <a:ext cx="3924000" cy="3780000"/>
          </a:xfrm>
        </p:spPr>
        <p:txBody>
          <a:bodyPr/>
          <a:lstStyle>
            <a:lvl1pPr>
              <a:spcBef>
                <a:spcPts val="1050"/>
              </a:spcBef>
              <a:defRPr sz="2400" baseline="0"/>
            </a:lvl1pPr>
            <a:lvl2pPr>
              <a:spcBef>
                <a:spcPts val="900"/>
              </a:spcBef>
              <a:defRPr sz="2200" baseline="0"/>
            </a:lvl2pPr>
            <a:lvl3pPr marL="755650" indent="-234000">
              <a:spcBef>
                <a:spcPts val="75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008000"/>
            <a:ext cx="3924000" cy="3780000"/>
          </a:xfrm>
        </p:spPr>
        <p:txBody>
          <a:bodyPr/>
          <a:lstStyle>
            <a:lvl1pPr>
              <a:spcBef>
                <a:spcPts val="1050"/>
              </a:spcBef>
              <a:defRPr sz="2400" baseline="0"/>
            </a:lvl1pPr>
            <a:lvl2pPr>
              <a:spcBef>
                <a:spcPts val="900"/>
              </a:spcBef>
              <a:defRPr sz="2200" baseline="0"/>
            </a:lvl2pPr>
            <a:lvl3pPr indent="-234000">
              <a:spcBef>
                <a:spcPts val="750"/>
              </a:spcBef>
              <a:defRPr sz="20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13" name="Freeform 12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3924000" cy="540000"/>
          </a:xfrm>
        </p:spPr>
        <p:txBody>
          <a:bodyPr anchor="t" anchorCtr="0"/>
          <a:lstStyle>
            <a:lvl1pPr marL="0" indent="0">
              <a:spcBef>
                <a:spcPts val="900"/>
              </a:spcBef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00" y="1620000"/>
            <a:ext cx="3924000" cy="3168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 baseline="0"/>
            </a:lvl2pPr>
            <a:lvl3pPr indent="-234000">
              <a:spcBef>
                <a:spcPts val="600"/>
              </a:spcBef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08000"/>
            <a:ext cx="3924000" cy="540000"/>
          </a:xfrm>
        </p:spPr>
        <p:txBody>
          <a:bodyPr anchor="t" anchorCtr="0"/>
          <a:lstStyle>
            <a:lvl1pPr marL="0" indent="0">
              <a:spcBef>
                <a:spcPts val="900"/>
              </a:spcBef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00" y="1620000"/>
            <a:ext cx="3924000" cy="3168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/>
            </a:lvl2pPr>
            <a:lvl3pPr indent="-234000">
              <a:spcBef>
                <a:spcPts val="600"/>
              </a:spcBef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15" name="Freeform 14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75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468000"/>
            <a:ext cx="8316000" cy="2520000"/>
          </a:xfrm>
        </p:spPr>
        <p:txBody>
          <a:bodyPr/>
          <a:lstStyle>
            <a:lvl1pPr>
              <a:lnSpc>
                <a:spcPts val="20000"/>
              </a:lnSpc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4000" y="2988000"/>
            <a:ext cx="8136000" cy="1080000"/>
          </a:xfrm>
        </p:spPr>
        <p:txBody>
          <a:bodyPr/>
          <a:lstStyle>
            <a:lvl1pPr>
              <a:buFontTx/>
              <a:buNone/>
              <a:defRPr sz="22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72" cy="5148000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6025" y="0"/>
            <a:ext cx="7320174" cy="5143501"/>
          </a:xfrm>
          <a:custGeom>
            <a:avLst/>
            <a:gdLst>
              <a:gd name="connsiteX0" fmla="*/ 0 w 5045075"/>
              <a:gd name="connsiteY0" fmla="*/ 0 h 6858000"/>
              <a:gd name="connsiteX1" fmla="*/ 4204212 w 5045075"/>
              <a:gd name="connsiteY1" fmla="*/ 0 h 6858000"/>
              <a:gd name="connsiteX2" fmla="*/ 5045075 w 5045075"/>
              <a:gd name="connsiteY2" fmla="*/ 84086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5045075 w 5045075"/>
              <a:gd name="connsiteY2" fmla="*/ 84086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4887420 w 5045075"/>
              <a:gd name="connsiteY2" fmla="*/ 2953443 h 6858000"/>
              <a:gd name="connsiteX3" fmla="*/ 5045075 w 5045075"/>
              <a:gd name="connsiteY3" fmla="*/ 6858000 h 6858000"/>
              <a:gd name="connsiteX4" fmla="*/ 5045075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5045075"/>
              <a:gd name="connsiteY0" fmla="*/ 0 h 6858000"/>
              <a:gd name="connsiteX1" fmla="*/ 3636653 w 5045075"/>
              <a:gd name="connsiteY1" fmla="*/ 0 h 6858000"/>
              <a:gd name="connsiteX2" fmla="*/ 4887420 w 5045075"/>
              <a:gd name="connsiteY2" fmla="*/ 2953443 h 6858000"/>
              <a:gd name="connsiteX3" fmla="*/ 5045075 w 5045075"/>
              <a:gd name="connsiteY3" fmla="*/ 6858000 h 6858000"/>
              <a:gd name="connsiteX4" fmla="*/ 3232040 w 5045075"/>
              <a:gd name="connsiteY4" fmla="*/ 6858000 h 6858000"/>
              <a:gd name="connsiteX5" fmla="*/ 840863 w 5045075"/>
              <a:gd name="connsiteY5" fmla="*/ 6858000 h 6858000"/>
              <a:gd name="connsiteX6" fmla="*/ 0 w 5045075"/>
              <a:gd name="connsiteY6" fmla="*/ 6017137 h 6858000"/>
              <a:gd name="connsiteX7" fmla="*/ 0 w 5045075"/>
              <a:gd name="connsiteY7" fmla="*/ 0 h 6858000"/>
              <a:gd name="connsiteX0" fmla="*/ 0 w 4887420"/>
              <a:gd name="connsiteY0" fmla="*/ 0 h 6858000"/>
              <a:gd name="connsiteX1" fmla="*/ 3636653 w 4887420"/>
              <a:gd name="connsiteY1" fmla="*/ 0 h 6858000"/>
              <a:gd name="connsiteX2" fmla="*/ 4887420 w 4887420"/>
              <a:gd name="connsiteY2" fmla="*/ 2953443 h 6858000"/>
              <a:gd name="connsiteX3" fmla="*/ 4493282 w 4887420"/>
              <a:gd name="connsiteY3" fmla="*/ 5281448 h 6858000"/>
              <a:gd name="connsiteX4" fmla="*/ 3232040 w 4887420"/>
              <a:gd name="connsiteY4" fmla="*/ 6858000 h 6858000"/>
              <a:gd name="connsiteX5" fmla="*/ 840863 w 4887420"/>
              <a:gd name="connsiteY5" fmla="*/ 6858000 h 6858000"/>
              <a:gd name="connsiteX6" fmla="*/ 0 w 4887420"/>
              <a:gd name="connsiteY6" fmla="*/ 6017137 h 6858000"/>
              <a:gd name="connsiteX7" fmla="*/ 0 w 4887420"/>
              <a:gd name="connsiteY7" fmla="*/ 0 h 6858000"/>
              <a:gd name="connsiteX0" fmla="*/ 804042 w 4887420"/>
              <a:gd name="connsiteY0" fmla="*/ 0 h 6858000"/>
              <a:gd name="connsiteX1" fmla="*/ 3636653 w 4887420"/>
              <a:gd name="connsiteY1" fmla="*/ 0 h 6858000"/>
              <a:gd name="connsiteX2" fmla="*/ 4887420 w 4887420"/>
              <a:gd name="connsiteY2" fmla="*/ 2953443 h 6858000"/>
              <a:gd name="connsiteX3" fmla="*/ 4493282 w 4887420"/>
              <a:gd name="connsiteY3" fmla="*/ 5281448 h 6858000"/>
              <a:gd name="connsiteX4" fmla="*/ 3232040 w 4887420"/>
              <a:gd name="connsiteY4" fmla="*/ 6858000 h 6858000"/>
              <a:gd name="connsiteX5" fmla="*/ 840863 w 4887420"/>
              <a:gd name="connsiteY5" fmla="*/ 6858000 h 6858000"/>
              <a:gd name="connsiteX6" fmla="*/ 0 w 4887420"/>
              <a:gd name="connsiteY6" fmla="*/ 6017137 h 6858000"/>
              <a:gd name="connsiteX7" fmla="*/ 804042 w 4887420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777801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2196697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4430220 w 4824358"/>
              <a:gd name="connsiteY3" fmla="*/ 5281448 h 6858000"/>
              <a:gd name="connsiteX4" fmla="*/ 3168978 w 4824358"/>
              <a:gd name="connsiteY4" fmla="*/ 6858000 h 6858000"/>
              <a:gd name="connsiteX5" fmla="*/ 2165166 w 4824358"/>
              <a:gd name="connsiteY5" fmla="*/ 6858000 h 6858000"/>
              <a:gd name="connsiteX6" fmla="*/ 0 w 4824358"/>
              <a:gd name="connsiteY6" fmla="*/ 1728916 h 6858000"/>
              <a:gd name="connsiteX7" fmla="*/ 740980 w 4824358"/>
              <a:gd name="connsiteY7" fmla="*/ 0 h 6858000"/>
              <a:gd name="connsiteX0" fmla="*/ 740980 w 4824358"/>
              <a:gd name="connsiteY0" fmla="*/ 0 h 6858000"/>
              <a:gd name="connsiteX1" fmla="*/ 3573591 w 4824358"/>
              <a:gd name="connsiteY1" fmla="*/ 0 h 6858000"/>
              <a:gd name="connsiteX2" fmla="*/ 4824358 w 4824358"/>
              <a:gd name="connsiteY2" fmla="*/ 2953443 h 6858000"/>
              <a:gd name="connsiteX3" fmla="*/ 3168978 w 4824358"/>
              <a:gd name="connsiteY3" fmla="*/ 6858000 h 6858000"/>
              <a:gd name="connsiteX4" fmla="*/ 2165166 w 4824358"/>
              <a:gd name="connsiteY4" fmla="*/ 6858000 h 6858000"/>
              <a:gd name="connsiteX5" fmla="*/ 0 w 4824358"/>
              <a:gd name="connsiteY5" fmla="*/ 1728916 h 6858000"/>
              <a:gd name="connsiteX6" fmla="*/ 740980 w 4824358"/>
              <a:gd name="connsiteY6" fmla="*/ 0 h 6858000"/>
              <a:gd name="connsiteX0" fmla="*/ 740980 w 4824358"/>
              <a:gd name="connsiteY0" fmla="*/ 0 h 6858000"/>
              <a:gd name="connsiteX1" fmla="*/ 3637061 w 4824358"/>
              <a:gd name="connsiteY1" fmla="*/ 0 h 6858000"/>
              <a:gd name="connsiteX2" fmla="*/ 4824358 w 4824358"/>
              <a:gd name="connsiteY2" fmla="*/ 2953443 h 6858000"/>
              <a:gd name="connsiteX3" fmla="*/ 3168978 w 4824358"/>
              <a:gd name="connsiteY3" fmla="*/ 6858000 h 6858000"/>
              <a:gd name="connsiteX4" fmla="*/ 2165166 w 4824358"/>
              <a:gd name="connsiteY4" fmla="*/ 6858000 h 6858000"/>
              <a:gd name="connsiteX5" fmla="*/ 0 w 4824358"/>
              <a:gd name="connsiteY5" fmla="*/ 1728916 h 6858000"/>
              <a:gd name="connsiteX6" fmla="*/ 740980 w 4824358"/>
              <a:gd name="connsiteY6" fmla="*/ 0 h 6858000"/>
              <a:gd name="connsiteX0" fmla="*/ 740980 w 4861197"/>
              <a:gd name="connsiteY0" fmla="*/ 0 h 6858000"/>
              <a:gd name="connsiteX1" fmla="*/ 3637061 w 4861197"/>
              <a:gd name="connsiteY1" fmla="*/ 0 h 6858000"/>
              <a:gd name="connsiteX2" fmla="*/ 4861197 w 4861197"/>
              <a:gd name="connsiteY2" fmla="*/ 2780928 h 6858000"/>
              <a:gd name="connsiteX3" fmla="*/ 3168978 w 4861197"/>
              <a:gd name="connsiteY3" fmla="*/ 6858000 h 6858000"/>
              <a:gd name="connsiteX4" fmla="*/ 2165166 w 4861197"/>
              <a:gd name="connsiteY4" fmla="*/ 6858000 h 6858000"/>
              <a:gd name="connsiteX5" fmla="*/ 0 w 4861197"/>
              <a:gd name="connsiteY5" fmla="*/ 1728916 h 6858000"/>
              <a:gd name="connsiteX6" fmla="*/ 740980 w 4861197"/>
              <a:gd name="connsiteY6" fmla="*/ 0 h 6858000"/>
              <a:gd name="connsiteX0" fmla="*/ 740980 w 4837384"/>
              <a:gd name="connsiteY0" fmla="*/ 0 h 6858000"/>
              <a:gd name="connsiteX1" fmla="*/ 3637061 w 4837384"/>
              <a:gd name="connsiteY1" fmla="*/ 0 h 6858000"/>
              <a:gd name="connsiteX2" fmla="*/ 4837384 w 4837384"/>
              <a:gd name="connsiteY2" fmla="*/ 2799978 h 6858000"/>
              <a:gd name="connsiteX3" fmla="*/ 3168978 w 4837384"/>
              <a:gd name="connsiteY3" fmla="*/ 6858000 h 6858000"/>
              <a:gd name="connsiteX4" fmla="*/ 2165166 w 4837384"/>
              <a:gd name="connsiteY4" fmla="*/ 6858000 h 6858000"/>
              <a:gd name="connsiteX5" fmla="*/ 0 w 4837384"/>
              <a:gd name="connsiteY5" fmla="*/ 1728916 h 6858000"/>
              <a:gd name="connsiteX6" fmla="*/ 740980 w 4837384"/>
              <a:gd name="connsiteY6" fmla="*/ 0 h 6858000"/>
              <a:gd name="connsiteX0" fmla="*/ 740980 w 4713559"/>
              <a:gd name="connsiteY0" fmla="*/ 0 h 6858000"/>
              <a:gd name="connsiteX1" fmla="*/ 3637061 w 4713559"/>
              <a:gd name="connsiteY1" fmla="*/ 0 h 6858000"/>
              <a:gd name="connsiteX2" fmla="*/ 4713559 w 4713559"/>
              <a:gd name="connsiteY2" fmla="*/ 2766640 h 6858000"/>
              <a:gd name="connsiteX3" fmla="*/ 3168978 w 4713559"/>
              <a:gd name="connsiteY3" fmla="*/ 6858000 h 6858000"/>
              <a:gd name="connsiteX4" fmla="*/ 2165166 w 4713559"/>
              <a:gd name="connsiteY4" fmla="*/ 6858000 h 6858000"/>
              <a:gd name="connsiteX5" fmla="*/ 0 w 4713559"/>
              <a:gd name="connsiteY5" fmla="*/ 1728916 h 6858000"/>
              <a:gd name="connsiteX6" fmla="*/ 740980 w 4713559"/>
              <a:gd name="connsiteY6" fmla="*/ 0 h 6858000"/>
              <a:gd name="connsiteX0" fmla="*/ 740980 w 4832622"/>
              <a:gd name="connsiteY0" fmla="*/ 0 h 6858000"/>
              <a:gd name="connsiteX1" fmla="*/ 3637061 w 4832622"/>
              <a:gd name="connsiteY1" fmla="*/ 0 h 6858000"/>
              <a:gd name="connsiteX2" fmla="*/ 4832622 w 4832622"/>
              <a:gd name="connsiteY2" fmla="*/ 2795215 h 6858000"/>
              <a:gd name="connsiteX3" fmla="*/ 3168978 w 4832622"/>
              <a:gd name="connsiteY3" fmla="*/ 6858000 h 6858000"/>
              <a:gd name="connsiteX4" fmla="*/ 2165166 w 4832622"/>
              <a:gd name="connsiteY4" fmla="*/ 6858000 h 6858000"/>
              <a:gd name="connsiteX5" fmla="*/ 0 w 4832622"/>
              <a:gd name="connsiteY5" fmla="*/ 1728916 h 6858000"/>
              <a:gd name="connsiteX6" fmla="*/ 740980 w 4832622"/>
              <a:gd name="connsiteY6" fmla="*/ 0 h 6858000"/>
              <a:gd name="connsiteX0" fmla="*/ 740980 w 4832622"/>
              <a:gd name="connsiteY0" fmla="*/ 0 h 6858000"/>
              <a:gd name="connsiteX1" fmla="*/ 3637061 w 4832622"/>
              <a:gd name="connsiteY1" fmla="*/ 0 h 6858000"/>
              <a:gd name="connsiteX2" fmla="*/ 4832622 w 4832622"/>
              <a:gd name="connsiteY2" fmla="*/ 2795215 h 6858000"/>
              <a:gd name="connsiteX3" fmla="*/ 3116590 w 4832622"/>
              <a:gd name="connsiteY3" fmla="*/ 6858000 h 6858000"/>
              <a:gd name="connsiteX4" fmla="*/ 2165166 w 4832622"/>
              <a:gd name="connsiteY4" fmla="*/ 6858000 h 6858000"/>
              <a:gd name="connsiteX5" fmla="*/ 0 w 4832622"/>
              <a:gd name="connsiteY5" fmla="*/ 1728916 h 6858000"/>
              <a:gd name="connsiteX6" fmla="*/ 740980 w 4832622"/>
              <a:gd name="connsiteY6" fmla="*/ 0 h 6858000"/>
              <a:gd name="connsiteX0" fmla="*/ 1499989 w 5591631"/>
              <a:gd name="connsiteY0" fmla="*/ 0 h 6858000"/>
              <a:gd name="connsiteX1" fmla="*/ 4396070 w 5591631"/>
              <a:gd name="connsiteY1" fmla="*/ 0 h 6858000"/>
              <a:gd name="connsiteX2" fmla="*/ 5591631 w 5591631"/>
              <a:gd name="connsiteY2" fmla="*/ 2795215 h 6858000"/>
              <a:gd name="connsiteX3" fmla="*/ 3875599 w 5591631"/>
              <a:gd name="connsiteY3" fmla="*/ 6858000 h 6858000"/>
              <a:gd name="connsiteX4" fmla="*/ 0 w 5591631"/>
              <a:gd name="connsiteY4" fmla="*/ 6858000 h 6858000"/>
              <a:gd name="connsiteX5" fmla="*/ 759009 w 5591631"/>
              <a:gd name="connsiteY5" fmla="*/ 1728916 h 6858000"/>
              <a:gd name="connsiteX6" fmla="*/ 1499989 w 5591631"/>
              <a:gd name="connsiteY6" fmla="*/ 0 h 6858000"/>
              <a:gd name="connsiteX0" fmla="*/ 3362127 w 7453769"/>
              <a:gd name="connsiteY0" fmla="*/ 0 h 6858000"/>
              <a:gd name="connsiteX1" fmla="*/ 6258208 w 7453769"/>
              <a:gd name="connsiteY1" fmla="*/ 0 h 6858000"/>
              <a:gd name="connsiteX2" fmla="*/ 7453769 w 7453769"/>
              <a:gd name="connsiteY2" fmla="*/ 2795215 h 6858000"/>
              <a:gd name="connsiteX3" fmla="*/ 5737737 w 7453769"/>
              <a:gd name="connsiteY3" fmla="*/ 6858000 h 6858000"/>
              <a:gd name="connsiteX4" fmla="*/ 0 w 7453769"/>
              <a:gd name="connsiteY4" fmla="*/ 6858000 h 6858000"/>
              <a:gd name="connsiteX5" fmla="*/ 2621147 w 7453769"/>
              <a:gd name="connsiteY5" fmla="*/ 1728916 h 6858000"/>
              <a:gd name="connsiteX6" fmla="*/ 3362127 w 7453769"/>
              <a:gd name="connsiteY6" fmla="*/ 0 h 6858000"/>
              <a:gd name="connsiteX0" fmla="*/ 3260342 w 7351984"/>
              <a:gd name="connsiteY0" fmla="*/ 0 h 6858000"/>
              <a:gd name="connsiteX1" fmla="*/ 6156423 w 7351984"/>
              <a:gd name="connsiteY1" fmla="*/ 0 h 6858000"/>
              <a:gd name="connsiteX2" fmla="*/ 7351984 w 7351984"/>
              <a:gd name="connsiteY2" fmla="*/ 2795215 h 6858000"/>
              <a:gd name="connsiteX3" fmla="*/ 5635952 w 7351984"/>
              <a:gd name="connsiteY3" fmla="*/ 6858000 h 6858000"/>
              <a:gd name="connsiteX4" fmla="*/ 0 w 7351984"/>
              <a:gd name="connsiteY4" fmla="*/ 6858000 h 6858000"/>
              <a:gd name="connsiteX5" fmla="*/ 2519362 w 7351984"/>
              <a:gd name="connsiteY5" fmla="*/ 1728916 h 6858000"/>
              <a:gd name="connsiteX6" fmla="*/ 3260342 w 7351984"/>
              <a:gd name="connsiteY6" fmla="*/ 0 h 6858000"/>
              <a:gd name="connsiteX0" fmla="*/ 33682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627312 w 7459934"/>
              <a:gd name="connsiteY5" fmla="*/ 1728916 h 6858000"/>
              <a:gd name="connsiteX6" fmla="*/ 3368292 w 7459934"/>
              <a:gd name="connsiteY6" fmla="*/ 0 h 6858000"/>
              <a:gd name="connsiteX0" fmla="*/ 33682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3368292 w 7459934"/>
              <a:gd name="connsiteY5" fmla="*/ 0 h 6858000"/>
              <a:gd name="connsiteX0" fmla="*/ 2911092 w 7459934"/>
              <a:gd name="connsiteY0" fmla="*/ 0 h 6858000"/>
              <a:gd name="connsiteX1" fmla="*/ 6264373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911092 w 7459934"/>
              <a:gd name="connsiteY5" fmla="*/ 0 h 6858000"/>
              <a:gd name="connsiteX0" fmla="*/ 2911092 w 7459934"/>
              <a:gd name="connsiteY0" fmla="*/ 0 h 6858000"/>
              <a:gd name="connsiteX1" fmla="*/ 6273898 w 7459934"/>
              <a:gd name="connsiteY1" fmla="*/ 0 h 6858000"/>
              <a:gd name="connsiteX2" fmla="*/ 7459934 w 7459934"/>
              <a:gd name="connsiteY2" fmla="*/ 2795215 h 6858000"/>
              <a:gd name="connsiteX3" fmla="*/ 5743902 w 7459934"/>
              <a:gd name="connsiteY3" fmla="*/ 6858000 h 6858000"/>
              <a:gd name="connsiteX4" fmla="*/ 0 w 7459934"/>
              <a:gd name="connsiteY4" fmla="*/ 6858000 h 6858000"/>
              <a:gd name="connsiteX5" fmla="*/ 2911092 w 7459934"/>
              <a:gd name="connsiteY5" fmla="*/ 0 h 6858000"/>
              <a:gd name="connsiteX0" fmla="*/ 2644392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644392 w 7193234"/>
              <a:gd name="connsiteY5" fmla="*/ 0 h 6858000"/>
              <a:gd name="connsiteX0" fmla="*/ 2177667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7667 w 7193234"/>
              <a:gd name="connsiteY5" fmla="*/ 0 h 6858000"/>
              <a:gd name="connsiteX0" fmla="*/ 2050919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050919 w 7193234"/>
              <a:gd name="connsiteY5" fmla="*/ 0 h 6858000"/>
              <a:gd name="connsiteX0" fmla="*/ 2173140 w 7193234"/>
              <a:gd name="connsiteY0" fmla="*/ 0 h 6858000"/>
              <a:gd name="connsiteX1" fmla="*/ 6007198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3140 w 7193234"/>
              <a:gd name="connsiteY5" fmla="*/ 0 h 6858000"/>
              <a:gd name="connsiteX0" fmla="*/ 2173140 w 7193234"/>
              <a:gd name="connsiteY0" fmla="*/ 0 h 6858000"/>
              <a:gd name="connsiteX1" fmla="*/ 6382916 w 7193234"/>
              <a:gd name="connsiteY1" fmla="*/ 0 h 6858000"/>
              <a:gd name="connsiteX2" fmla="*/ 7193234 w 7193234"/>
              <a:gd name="connsiteY2" fmla="*/ 2795215 h 6858000"/>
              <a:gd name="connsiteX3" fmla="*/ 5477202 w 7193234"/>
              <a:gd name="connsiteY3" fmla="*/ 6858000 h 6858000"/>
              <a:gd name="connsiteX4" fmla="*/ 0 w 7193234"/>
              <a:gd name="connsiteY4" fmla="*/ 6858000 h 6858000"/>
              <a:gd name="connsiteX5" fmla="*/ 2173140 w 7193234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70248 h 6858000"/>
              <a:gd name="connsiteX3" fmla="*/ 5477202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238501"/>
              <a:gd name="connsiteY0" fmla="*/ 0 h 6858000"/>
              <a:gd name="connsiteX1" fmla="*/ 6382916 w 7238501"/>
              <a:gd name="connsiteY1" fmla="*/ 0 h 6858000"/>
              <a:gd name="connsiteX2" fmla="*/ 7238501 w 7238501"/>
              <a:gd name="connsiteY2" fmla="*/ 2940071 h 6858000"/>
              <a:gd name="connsiteX3" fmla="*/ 5477202 w 7238501"/>
              <a:gd name="connsiteY3" fmla="*/ 6858000 h 6858000"/>
              <a:gd name="connsiteX4" fmla="*/ 0 w 7238501"/>
              <a:gd name="connsiteY4" fmla="*/ 6858000 h 6858000"/>
              <a:gd name="connsiteX5" fmla="*/ 2173140 w 7238501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58177 h 6858000"/>
              <a:gd name="connsiteX3" fmla="*/ 5477202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319982"/>
              <a:gd name="connsiteY0" fmla="*/ 0 h 6858000"/>
              <a:gd name="connsiteX1" fmla="*/ 6382916 w 7319982"/>
              <a:gd name="connsiteY1" fmla="*/ 0 h 6858000"/>
              <a:gd name="connsiteX2" fmla="*/ 7319982 w 7319982"/>
              <a:gd name="connsiteY2" fmla="*/ 2958177 h 6858000"/>
              <a:gd name="connsiteX3" fmla="*/ 6074730 w 7319982"/>
              <a:gd name="connsiteY3" fmla="*/ 6858000 h 6858000"/>
              <a:gd name="connsiteX4" fmla="*/ 0 w 7319982"/>
              <a:gd name="connsiteY4" fmla="*/ 6858000 h 6858000"/>
              <a:gd name="connsiteX5" fmla="*/ 2173140 w 7319982"/>
              <a:gd name="connsiteY5" fmla="*/ 0 h 6858000"/>
              <a:gd name="connsiteX0" fmla="*/ 2173140 w 7241976"/>
              <a:gd name="connsiteY0" fmla="*/ 0 h 6858000"/>
              <a:gd name="connsiteX1" fmla="*/ 6382916 w 7241976"/>
              <a:gd name="connsiteY1" fmla="*/ 0 h 6858000"/>
              <a:gd name="connsiteX2" fmla="*/ 7241976 w 7241976"/>
              <a:gd name="connsiteY2" fmla="*/ 2952400 h 6858000"/>
              <a:gd name="connsiteX3" fmla="*/ 6074730 w 7241976"/>
              <a:gd name="connsiteY3" fmla="*/ 6858000 h 6858000"/>
              <a:gd name="connsiteX4" fmla="*/ 0 w 7241976"/>
              <a:gd name="connsiteY4" fmla="*/ 6858000 h 6858000"/>
              <a:gd name="connsiteX5" fmla="*/ 2173140 w 7241976"/>
              <a:gd name="connsiteY5" fmla="*/ 0 h 6858000"/>
              <a:gd name="connsiteX0" fmla="*/ 2173140 w 7315648"/>
              <a:gd name="connsiteY0" fmla="*/ 0 h 6858000"/>
              <a:gd name="connsiteX1" fmla="*/ 6382916 w 7315648"/>
              <a:gd name="connsiteY1" fmla="*/ 0 h 6858000"/>
              <a:gd name="connsiteX2" fmla="*/ 7315648 w 7315648"/>
              <a:gd name="connsiteY2" fmla="*/ 2958177 h 6858000"/>
              <a:gd name="connsiteX3" fmla="*/ 6074730 w 7315648"/>
              <a:gd name="connsiteY3" fmla="*/ 6858000 h 6858000"/>
              <a:gd name="connsiteX4" fmla="*/ 0 w 7315648"/>
              <a:gd name="connsiteY4" fmla="*/ 6858000 h 6858000"/>
              <a:gd name="connsiteX5" fmla="*/ 2173140 w 7315648"/>
              <a:gd name="connsiteY5" fmla="*/ 0 h 6858000"/>
              <a:gd name="connsiteX0" fmla="*/ 2213880 w 7356388"/>
              <a:gd name="connsiteY0" fmla="*/ 0 h 6858000"/>
              <a:gd name="connsiteX1" fmla="*/ 6423656 w 7356388"/>
              <a:gd name="connsiteY1" fmla="*/ 0 h 6858000"/>
              <a:gd name="connsiteX2" fmla="*/ 7356388 w 7356388"/>
              <a:gd name="connsiteY2" fmla="*/ 2958177 h 6858000"/>
              <a:gd name="connsiteX3" fmla="*/ 6115470 w 7356388"/>
              <a:gd name="connsiteY3" fmla="*/ 6858000 h 6858000"/>
              <a:gd name="connsiteX4" fmla="*/ 0 w 7356388"/>
              <a:gd name="connsiteY4" fmla="*/ 6851965 h 6858000"/>
              <a:gd name="connsiteX5" fmla="*/ 2213880 w 7356388"/>
              <a:gd name="connsiteY5" fmla="*/ 0 h 6858000"/>
              <a:gd name="connsiteX0" fmla="*/ 2177666 w 7320174"/>
              <a:gd name="connsiteY0" fmla="*/ 0 h 6858001"/>
              <a:gd name="connsiteX1" fmla="*/ 6387442 w 7320174"/>
              <a:gd name="connsiteY1" fmla="*/ 0 h 6858001"/>
              <a:gd name="connsiteX2" fmla="*/ 7320174 w 7320174"/>
              <a:gd name="connsiteY2" fmla="*/ 2958177 h 6858001"/>
              <a:gd name="connsiteX3" fmla="*/ 6079256 w 7320174"/>
              <a:gd name="connsiteY3" fmla="*/ 6858000 h 6858001"/>
              <a:gd name="connsiteX4" fmla="*/ 0 w 7320174"/>
              <a:gd name="connsiteY4" fmla="*/ 6858001 h 6858001"/>
              <a:gd name="connsiteX5" fmla="*/ 2177666 w 7320174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0174" h="6858001">
                <a:moveTo>
                  <a:pt x="2177666" y="0"/>
                </a:moveTo>
                <a:lnTo>
                  <a:pt x="6387442" y="0"/>
                </a:lnTo>
                <a:lnTo>
                  <a:pt x="7320174" y="2958177"/>
                </a:lnTo>
                <a:lnTo>
                  <a:pt x="6079256" y="6858000"/>
                </a:lnTo>
                <a:lnTo>
                  <a:pt x="0" y="6858001"/>
                </a:lnTo>
                <a:lnTo>
                  <a:pt x="2177666" y="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6" name="Freeform 15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8B021-2D45-4492-B68E-81D5683F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75" y="1165617"/>
            <a:ext cx="8136000" cy="3780000"/>
          </a:xfrm>
        </p:spPr>
        <p:txBody>
          <a:bodyPr/>
          <a:lstStyle>
            <a:lvl3pPr marL="756000">
              <a:defRPr/>
            </a:lvl3pPr>
            <a:lvl4pPr marL="972000">
              <a:defRPr/>
            </a:lvl4pPr>
            <a:lvl5pPr marL="1188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2520000" cy="3780000"/>
          </a:xfrm>
        </p:spPr>
        <p:txBody>
          <a:bodyPr/>
          <a:lstStyle>
            <a:lvl1pPr>
              <a:spcBef>
                <a:spcPts val="900"/>
              </a:spcBef>
              <a:defRPr sz="2200" baseline="0"/>
            </a:lvl1pPr>
            <a:lvl2pPr>
              <a:spcBef>
                <a:spcPts val="750"/>
              </a:spcBef>
              <a:defRPr sz="2000" baseline="0"/>
            </a:lvl2pPr>
            <a:lvl3pPr indent="-234000">
              <a:spcBef>
                <a:spcPts val="600"/>
              </a:spcBef>
              <a:defRPr sz="1800" baseline="0"/>
            </a:lvl3pPr>
            <a:lvl4pPr>
              <a:spcBef>
                <a:spcPts val="500"/>
              </a:spcBef>
              <a:defRPr sz="1600" baseline="0"/>
            </a:lvl4pPr>
            <a:lvl5pPr>
              <a:spcBef>
                <a:spcPts val="500"/>
              </a:spcBef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2000" y="1008000"/>
            <a:ext cx="5328000" cy="378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4" name="Freeform 13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120000" y="1008000"/>
            <a:ext cx="2520000" cy="3780000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800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04000" y="1008000"/>
            <a:ext cx="5328000" cy="3780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nl-BE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sp>
        <p:nvSpPr>
          <p:cNvPr id="4" name="Media Placeholder 8">
            <a:extLst>
              <a:ext uri="{FF2B5EF4-FFF2-40B4-BE49-F238E27FC236}">
                <a16:creationId xmlns:a16="http://schemas.microsoft.com/office/drawing/2014/main" id="{66EB20DA-7D11-450D-8116-B8E8160717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04000" y="411510"/>
            <a:ext cx="8136000" cy="4376490"/>
          </a:xfrm>
        </p:spPr>
        <p:txBody>
          <a:bodyPr/>
          <a:lstStyle/>
          <a:p>
            <a:r>
              <a:rPr lang="en-US" noProof="0"/>
              <a:t>Click icon to add media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93128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1008000"/>
            <a:ext cx="7776000" cy="37800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12" name="Freeform 11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grpSp>
        <p:nvGrpSpPr>
          <p:cNvPr id="4" name="Group 3"/>
          <p:cNvGrpSpPr/>
          <p:nvPr/>
        </p:nvGrpSpPr>
        <p:grpSpPr>
          <a:xfrm rot="5400000">
            <a:off x="3780058" y="-220442"/>
            <a:ext cx="8640000" cy="2087884"/>
            <a:chOff x="504000" y="0"/>
            <a:chExt cx="8640000" cy="208788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414" y="0"/>
              <a:ext cx="862586" cy="2087884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 userDrawn="1"/>
          </p:nvSpPr>
          <p:spPr>
            <a:xfrm>
              <a:off x="504000" y="828000"/>
              <a:ext cx="7776000" cy="28800"/>
            </a:xfrm>
            <a:custGeom>
              <a:avLst/>
              <a:gdLst>
                <a:gd name="connsiteX0" fmla="*/ 0 w 864096"/>
                <a:gd name="connsiteY0" fmla="*/ 0 h 71437"/>
                <a:gd name="connsiteX1" fmla="*/ 864096 w 864096"/>
                <a:gd name="connsiteY1" fmla="*/ 0 h 71437"/>
                <a:gd name="connsiteX2" fmla="*/ 864096 w 864096"/>
                <a:gd name="connsiteY2" fmla="*/ 71437 h 71437"/>
                <a:gd name="connsiteX3" fmla="*/ 0 w 864096"/>
                <a:gd name="connsiteY3" fmla="*/ 71437 h 71437"/>
                <a:gd name="connsiteX4" fmla="*/ 0 w 864096"/>
                <a:gd name="connsiteY4" fmla="*/ 0 h 71437"/>
                <a:gd name="connsiteX0" fmla="*/ 36004 w 900100"/>
                <a:gd name="connsiteY0" fmla="*/ 0 h 71437"/>
                <a:gd name="connsiteX1" fmla="*/ 900100 w 900100"/>
                <a:gd name="connsiteY1" fmla="*/ 0 h 71437"/>
                <a:gd name="connsiteX2" fmla="*/ 900100 w 900100"/>
                <a:gd name="connsiteY2" fmla="*/ 71437 h 71437"/>
                <a:gd name="connsiteX3" fmla="*/ 0 w 900100"/>
                <a:gd name="connsiteY3" fmla="*/ 71437 h 71437"/>
                <a:gd name="connsiteX4" fmla="*/ 36004 w 900100"/>
                <a:gd name="connsiteY4" fmla="*/ 0 h 71437"/>
                <a:gd name="connsiteX0" fmla="*/ 36004 w 900100"/>
                <a:gd name="connsiteY0" fmla="*/ 0 h 71437"/>
                <a:gd name="connsiteX1" fmla="*/ 900100 w 900100"/>
                <a:gd name="connsiteY1" fmla="*/ 0 h 71437"/>
                <a:gd name="connsiteX2" fmla="*/ 864096 w 900100"/>
                <a:gd name="connsiteY2" fmla="*/ 71437 h 71437"/>
                <a:gd name="connsiteX3" fmla="*/ 0 w 900100"/>
                <a:gd name="connsiteY3" fmla="*/ 71437 h 71437"/>
                <a:gd name="connsiteX4" fmla="*/ 36004 w 900100"/>
                <a:gd name="connsiteY4" fmla="*/ 0 h 71437"/>
                <a:gd name="connsiteX0" fmla="*/ 36004 w 936104"/>
                <a:gd name="connsiteY0" fmla="*/ 0 h 71437"/>
                <a:gd name="connsiteX1" fmla="*/ 900100 w 936104"/>
                <a:gd name="connsiteY1" fmla="*/ 0 h 71437"/>
                <a:gd name="connsiteX2" fmla="*/ 936104 w 936104"/>
                <a:gd name="connsiteY2" fmla="*/ 71437 h 71437"/>
                <a:gd name="connsiteX3" fmla="*/ 0 w 936104"/>
                <a:gd name="connsiteY3" fmla="*/ 71437 h 71437"/>
                <a:gd name="connsiteX4" fmla="*/ 36004 w 936104"/>
                <a:gd name="connsiteY4" fmla="*/ 0 h 71437"/>
                <a:gd name="connsiteX0" fmla="*/ 0 w 900100"/>
                <a:gd name="connsiteY0" fmla="*/ 0 h 71437"/>
                <a:gd name="connsiteX1" fmla="*/ 864096 w 900100"/>
                <a:gd name="connsiteY1" fmla="*/ 0 h 71437"/>
                <a:gd name="connsiteX2" fmla="*/ 900100 w 900100"/>
                <a:gd name="connsiteY2" fmla="*/ 71437 h 71437"/>
                <a:gd name="connsiteX3" fmla="*/ 36004 w 900100"/>
                <a:gd name="connsiteY3" fmla="*/ 71437 h 71437"/>
                <a:gd name="connsiteX4" fmla="*/ 0 w 900100"/>
                <a:gd name="connsiteY4" fmla="*/ 0 h 71437"/>
                <a:gd name="connsiteX0" fmla="*/ 0 w 1332148"/>
                <a:gd name="connsiteY0" fmla="*/ 0 h 71437"/>
                <a:gd name="connsiteX1" fmla="*/ 1332148 w 1332148"/>
                <a:gd name="connsiteY1" fmla="*/ 0 h 71437"/>
                <a:gd name="connsiteX2" fmla="*/ 900100 w 1332148"/>
                <a:gd name="connsiteY2" fmla="*/ 71437 h 71437"/>
                <a:gd name="connsiteX3" fmla="*/ 36004 w 1332148"/>
                <a:gd name="connsiteY3" fmla="*/ 71437 h 71437"/>
                <a:gd name="connsiteX4" fmla="*/ 0 w 1332148"/>
                <a:gd name="connsiteY4" fmla="*/ 0 h 71437"/>
                <a:gd name="connsiteX0" fmla="*/ 0 w 6516724"/>
                <a:gd name="connsiteY0" fmla="*/ 0 h 71437"/>
                <a:gd name="connsiteX1" fmla="*/ 6516724 w 6516724"/>
                <a:gd name="connsiteY1" fmla="*/ 0 h 71437"/>
                <a:gd name="connsiteX2" fmla="*/ 900100 w 6516724"/>
                <a:gd name="connsiteY2" fmla="*/ 71437 h 71437"/>
                <a:gd name="connsiteX3" fmla="*/ 36004 w 6516724"/>
                <a:gd name="connsiteY3" fmla="*/ 71437 h 71437"/>
                <a:gd name="connsiteX4" fmla="*/ 0 w 6516724"/>
                <a:gd name="connsiteY4" fmla="*/ 0 h 71437"/>
                <a:gd name="connsiteX0" fmla="*/ 0 w 6588732"/>
                <a:gd name="connsiteY0" fmla="*/ 0 h 71437"/>
                <a:gd name="connsiteX1" fmla="*/ 6516724 w 6588732"/>
                <a:gd name="connsiteY1" fmla="*/ 0 h 71437"/>
                <a:gd name="connsiteX2" fmla="*/ 6588732 w 6588732"/>
                <a:gd name="connsiteY2" fmla="*/ 71437 h 71437"/>
                <a:gd name="connsiteX3" fmla="*/ 36004 w 6588732"/>
                <a:gd name="connsiteY3" fmla="*/ 71437 h 71437"/>
                <a:gd name="connsiteX4" fmla="*/ 0 w 6588732"/>
                <a:gd name="connsiteY4" fmla="*/ 0 h 71437"/>
                <a:gd name="connsiteX0" fmla="*/ 0 w 8028892"/>
                <a:gd name="connsiteY0" fmla="*/ 0 h 71437"/>
                <a:gd name="connsiteX1" fmla="*/ 6516724 w 8028892"/>
                <a:gd name="connsiteY1" fmla="*/ 0 h 71437"/>
                <a:gd name="connsiteX2" fmla="*/ 8028892 w 8028892"/>
                <a:gd name="connsiteY2" fmla="*/ 71437 h 71437"/>
                <a:gd name="connsiteX3" fmla="*/ 36004 w 8028892"/>
                <a:gd name="connsiteY3" fmla="*/ 71437 h 71437"/>
                <a:gd name="connsiteX4" fmla="*/ 0 w 8028892"/>
                <a:gd name="connsiteY4" fmla="*/ 0 h 71437"/>
                <a:gd name="connsiteX0" fmla="*/ 0 w 8028892"/>
                <a:gd name="connsiteY0" fmla="*/ 0 h 71437"/>
                <a:gd name="connsiteX1" fmla="*/ 7992888 w 8028892"/>
                <a:gd name="connsiteY1" fmla="*/ 0 h 71437"/>
                <a:gd name="connsiteX2" fmla="*/ 8028892 w 8028892"/>
                <a:gd name="connsiteY2" fmla="*/ 71437 h 71437"/>
                <a:gd name="connsiteX3" fmla="*/ 36004 w 8028892"/>
                <a:gd name="connsiteY3" fmla="*/ 71437 h 71437"/>
                <a:gd name="connsiteX4" fmla="*/ 0 w 8028892"/>
                <a:gd name="connsiteY4" fmla="*/ 0 h 71437"/>
                <a:gd name="connsiteX0" fmla="*/ 72008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72008 w 7992888"/>
                <a:gd name="connsiteY4" fmla="*/ 0 h 71437"/>
                <a:gd name="connsiteX0" fmla="*/ 260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260 w 7992888"/>
                <a:gd name="connsiteY4" fmla="*/ 0 h 71437"/>
                <a:gd name="connsiteX0" fmla="*/ 337159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337159 w 7992888"/>
                <a:gd name="connsiteY4" fmla="*/ 0 h 71437"/>
                <a:gd name="connsiteX0" fmla="*/ 87 w 8072823"/>
                <a:gd name="connsiteY0" fmla="*/ 0 h 71437"/>
                <a:gd name="connsiteX1" fmla="*/ 8036819 w 8072823"/>
                <a:gd name="connsiteY1" fmla="*/ 0 h 71437"/>
                <a:gd name="connsiteX2" fmla="*/ 8072823 w 8072823"/>
                <a:gd name="connsiteY2" fmla="*/ 71437 h 71437"/>
                <a:gd name="connsiteX3" fmla="*/ 79935 w 8072823"/>
                <a:gd name="connsiteY3" fmla="*/ 71437 h 71437"/>
                <a:gd name="connsiteX4" fmla="*/ 87 w 8072823"/>
                <a:gd name="connsiteY4" fmla="*/ 0 h 71437"/>
                <a:gd name="connsiteX0" fmla="*/ 87 w 8022581"/>
                <a:gd name="connsiteY0" fmla="*/ 0 h 71437"/>
                <a:gd name="connsiteX1" fmla="*/ 7986577 w 8022581"/>
                <a:gd name="connsiteY1" fmla="*/ 0 h 71437"/>
                <a:gd name="connsiteX2" fmla="*/ 8022581 w 8022581"/>
                <a:gd name="connsiteY2" fmla="*/ 71437 h 71437"/>
                <a:gd name="connsiteX3" fmla="*/ 29693 w 8022581"/>
                <a:gd name="connsiteY3" fmla="*/ 71437 h 71437"/>
                <a:gd name="connsiteX4" fmla="*/ 87 w 8022581"/>
                <a:gd name="connsiteY4" fmla="*/ 0 h 71437"/>
                <a:gd name="connsiteX0" fmla="*/ 28320 w 7992888"/>
                <a:gd name="connsiteY0" fmla="*/ 0 h 71437"/>
                <a:gd name="connsiteX1" fmla="*/ 7956884 w 7992888"/>
                <a:gd name="connsiteY1" fmla="*/ 0 h 71437"/>
                <a:gd name="connsiteX2" fmla="*/ 7992888 w 7992888"/>
                <a:gd name="connsiteY2" fmla="*/ 71437 h 71437"/>
                <a:gd name="connsiteX3" fmla="*/ 0 w 7992888"/>
                <a:gd name="connsiteY3" fmla="*/ 71437 h 71437"/>
                <a:gd name="connsiteX4" fmla="*/ 28320 w 7992888"/>
                <a:gd name="connsiteY4" fmla="*/ 0 h 71437"/>
                <a:gd name="connsiteX0" fmla="*/ 87 w 8006030"/>
                <a:gd name="connsiteY0" fmla="*/ 0 h 71437"/>
                <a:gd name="connsiteX1" fmla="*/ 7970026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8006030"/>
                <a:gd name="connsiteY0" fmla="*/ 0 h 71437"/>
                <a:gd name="connsiteX1" fmla="*/ 7982797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8006030"/>
                <a:gd name="connsiteY0" fmla="*/ 0 h 71437"/>
                <a:gd name="connsiteX1" fmla="*/ 7802777 w 8006030"/>
                <a:gd name="connsiteY1" fmla="*/ 0 h 71437"/>
                <a:gd name="connsiteX2" fmla="*/ 8006030 w 8006030"/>
                <a:gd name="connsiteY2" fmla="*/ 71437 h 71437"/>
                <a:gd name="connsiteX3" fmla="*/ 13142 w 8006030"/>
                <a:gd name="connsiteY3" fmla="*/ 71437 h 71437"/>
                <a:gd name="connsiteX4" fmla="*/ 87 w 8006030"/>
                <a:gd name="connsiteY4" fmla="*/ 0 h 71437"/>
                <a:gd name="connsiteX0" fmla="*/ 87 w 7802777"/>
                <a:gd name="connsiteY0" fmla="*/ 0 h 77704"/>
                <a:gd name="connsiteX1" fmla="*/ 7802777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87 w 7802777"/>
                <a:gd name="connsiteY0" fmla="*/ 0 h 77704"/>
                <a:gd name="connsiteX1" fmla="*/ 7766774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87 w 7802778"/>
                <a:gd name="connsiteY0" fmla="*/ 0 h 77704"/>
                <a:gd name="connsiteX1" fmla="*/ 7766774 w 7802778"/>
                <a:gd name="connsiteY1" fmla="*/ 0 h 77704"/>
                <a:gd name="connsiteX2" fmla="*/ 7802778 w 7802778"/>
                <a:gd name="connsiteY2" fmla="*/ 77704 h 77704"/>
                <a:gd name="connsiteX3" fmla="*/ 13142 w 7802778"/>
                <a:gd name="connsiteY3" fmla="*/ 71437 h 77704"/>
                <a:gd name="connsiteX4" fmla="*/ 87 w 7802778"/>
                <a:gd name="connsiteY4" fmla="*/ 0 h 77704"/>
                <a:gd name="connsiteX0" fmla="*/ 87 w 7802777"/>
                <a:gd name="connsiteY0" fmla="*/ 0 h 77704"/>
                <a:gd name="connsiteX1" fmla="*/ 7766774 w 7802777"/>
                <a:gd name="connsiteY1" fmla="*/ 0 h 77704"/>
                <a:gd name="connsiteX2" fmla="*/ 7802777 w 7802777"/>
                <a:gd name="connsiteY2" fmla="*/ 77704 h 77704"/>
                <a:gd name="connsiteX3" fmla="*/ 13142 w 7802777"/>
                <a:gd name="connsiteY3" fmla="*/ 71437 h 77704"/>
                <a:gd name="connsiteX4" fmla="*/ 87 w 7802777"/>
                <a:gd name="connsiteY4" fmla="*/ 0 h 77704"/>
                <a:gd name="connsiteX0" fmla="*/ 23122 w 7789635"/>
                <a:gd name="connsiteY0" fmla="*/ 0 h 77704"/>
                <a:gd name="connsiteX1" fmla="*/ 7753632 w 7789635"/>
                <a:gd name="connsiteY1" fmla="*/ 0 h 77704"/>
                <a:gd name="connsiteX2" fmla="*/ 7789635 w 7789635"/>
                <a:gd name="connsiteY2" fmla="*/ 77704 h 77704"/>
                <a:gd name="connsiteX3" fmla="*/ 0 w 7789635"/>
                <a:gd name="connsiteY3" fmla="*/ 71437 h 77704"/>
                <a:gd name="connsiteX4" fmla="*/ 23122 w 7789635"/>
                <a:gd name="connsiteY4" fmla="*/ 0 h 77704"/>
                <a:gd name="connsiteX0" fmla="*/ 87 w 7766600"/>
                <a:gd name="connsiteY0" fmla="*/ 0 h 78811"/>
                <a:gd name="connsiteX1" fmla="*/ 7730597 w 7766600"/>
                <a:gd name="connsiteY1" fmla="*/ 0 h 78811"/>
                <a:gd name="connsiteX2" fmla="*/ 7766600 w 7766600"/>
                <a:gd name="connsiteY2" fmla="*/ 77704 h 78811"/>
                <a:gd name="connsiteX3" fmla="*/ 87 w 7766600"/>
                <a:gd name="connsiteY3" fmla="*/ 78811 h 78811"/>
                <a:gd name="connsiteX4" fmla="*/ 87 w 7766600"/>
                <a:gd name="connsiteY4" fmla="*/ 0 h 78811"/>
                <a:gd name="connsiteX0" fmla="*/ 87 w 8064722"/>
                <a:gd name="connsiteY0" fmla="*/ 0 h 78811"/>
                <a:gd name="connsiteX1" fmla="*/ 7730597 w 8064722"/>
                <a:gd name="connsiteY1" fmla="*/ 0 h 78811"/>
                <a:gd name="connsiteX2" fmla="*/ 8064722 w 8064722"/>
                <a:gd name="connsiteY2" fmla="*/ 78811 h 78811"/>
                <a:gd name="connsiteX3" fmla="*/ 87 w 8064722"/>
                <a:gd name="connsiteY3" fmla="*/ 78811 h 78811"/>
                <a:gd name="connsiteX4" fmla="*/ 87 w 8064722"/>
                <a:gd name="connsiteY4" fmla="*/ 0 h 78811"/>
                <a:gd name="connsiteX0" fmla="*/ 87 w 8028718"/>
                <a:gd name="connsiteY0" fmla="*/ 0 h 78811"/>
                <a:gd name="connsiteX1" fmla="*/ 7730597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8028718"/>
                <a:gd name="connsiteY0" fmla="*/ 0 h 78811"/>
                <a:gd name="connsiteX1" fmla="*/ 7992714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8028718"/>
                <a:gd name="connsiteY0" fmla="*/ 0 h 78811"/>
                <a:gd name="connsiteX1" fmla="*/ 7884702 w 8028718"/>
                <a:gd name="connsiteY1" fmla="*/ 0 h 78811"/>
                <a:gd name="connsiteX2" fmla="*/ 8028718 w 8028718"/>
                <a:gd name="connsiteY2" fmla="*/ 78811 h 78811"/>
                <a:gd name="connsiteX3" fmla="*/ 87 w 8028718"/>
                <a:gd name="connsiteY3" fmla="*/ 78811 h 78811"/>
                <a:gd name="connsiteX4" fmla="*/ 87 w 8028718"/>
                <a:gd name="connsiteY4" fmla="*/ 0 h 78811"/>
                <a:gd name="connsiteX0" fmla="*/ 87 w 7920706"/>
                <a:gd name="connsiteY0" fmla="*/ 0 h 78811"/>
                <a:gd name="connsiteX1" fmla="*/ 7884702 w 7920706"/>
                <a:gd name="connsiteY1" fmla="*/ 0 h 78811"/>
                <a:gd name="connsiteX2" fmla="*/ 7920706 w 7920706"/>
                <a:gd name="connsiteY2" fmla="*/ 78811 h 78811"/>
                <a:gd name="connsiteX3" fmla="*/ 87 w 7920706"/>
                <a:gd name="connsiteY3" fmla="*/ 78811 h 78811"/>
                <a:gd name="connsiteX4" fmla="*/ 87 w 7920706"/>
                <a:gd name="connsiteY4" fmla="*/ 0 h 78811"/>
                <a:gd name="connsiteX0" fmla="*/ 87 w 7884702"/>
                <a:gd name="connsiteY0" fmla="*/ 0 h 78811"/>
                <a:gd name="connsiteX1" fmla="*/ 7884702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84702"/>
                <a:gd name="connsiteY0" fmla="*/ 0 h 78811"/>
                <a:gd name="connsiteX1" fmla="*/ 7866291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84702"/>
                <a:gd name="connsiteY0" fmla="*/ 0 h 78811"/>
                <a:gd name="connsiteX1" fmla="*/ 7779839 w 7884702"/>
                <a:gd name="connsiteY1" fmla="*/ 0 h 78811"/>
                <a:gd name="connsiteX2" fmla="*/ 7884702 w 7884702"/>
                <a:gd name="connsiteY2" fmla="*/ 78811 h 78811"/>
                <a:gd name="connsiteX3" fmla="*/ 87 w 7884702"/>
                <a:gd name="connsiteY3" fmla="*/ 78811 h 78811"/>
                <a:gd name="connsiteX4" fmla="*/ 87 w 7884702"/>
                <a:gd name="connsiteY4" fmla="*/ 0 h 78811"/>
                <a:gd name="connsiteX0" fmla="*/ 87 w 7811550"/>
                <a:gd name="connsiteY0" fmla="*/ 0 h 78811"/>
                <a:gd name="connsiteX1" fmla="*/ 7779839 w 7811550"/>
                <a:gd name="connsiteY1" fmla="*/ 0 h 78811"/>
                <a:gd name="connsiteX2" fmla="*/ 7811550 w 7811550"/>
                <a:gd name="connsiteY2" fmla="*/ 78811 h 78811"/>
                <a:gd name="connsiteX3" fmla="*/ 87 w 7811550"/>
                <a:gd name="connsiteY3" fmla="*/ 78811 h 78811"/>
                <a:gd name="connsiteX4" fmla="*/ 87 w 7811550"/>
                <a:gd name="connsiteY4" fmla="*/ 0 h 78811"/>
                <a:gd name="connsiteX0" fmla="*/ 87 w 7795694"/>
                <a:gd name="connsiteY0" fmla="*/ 0 h 78811"/>
                <a:gd name="connsiteX1" fmla="*/ 7779839 w 7795694"/>
                <a:gd name="connsiteY1" fmla="*/ 0 h 78811"/>
                <a:gd name="connsiteX2" fmla="*/ 7795694 w 7795694"/>
                <a:gd name="connsiteY2" fmla="*/ 78811 h 78811"/>
                <a:gd name="connsiteX3" fmla="*/ 87 w 7795694"/>
                <a:gd name="connsiteY3" fmla="*/ 78811 h 78811"/>
                <a:gd name="connsiteX4" fmla="*/ 87 w 7795694"/>
                <a:gd name="connsiteY4" fmla="*/ 0 h 7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5694" h="78811">
                  <a:moveTo>
                    <a:pt x="87" y="0"/>
                  </a:moveTo>
                  <a:lnTo>
                    <a:pt x="7779839" y="0"/>
                  </a:lnTo>
                  <a:lnTo>
                    <a:pt x="7795694" y="78811"/>
                  </a:lnTo>
                  <a:lnTo>
                    <a:pt x="87" y="78811"/>
                  </a:lnTo>
                  <a:cubicBezTo>
                    <a:pt x="174" y="54999"/>
                    <a:pt x="0" y="23812"/>
                    <a:pt x="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8000" y="324000"/>
            <a:ext cx="756000" cy="38160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00" y="323999"/>
            <a:ext cx="7416000" cy="44640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24000" y="4896000"/>
            <a:ext cx="504000" cy="144000"/>
          </a:xfrm>
        </p:spPr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LEARN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E91765-89D6-4FA0-AC21-2F9FFE8A4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06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</a:t>
            </a:r>
            <a:r>
              <a:rPr kumimoji="0" lang="nl-NL" sz="800" b="0" i="0" u="none" strike="noStrike" kern="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Vlerick</a:t>
            </a: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 Business School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0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LEARN LEAP Mea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B9F43F-F126-4275-BAC7-3696E54B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picture containing sky&#10;&#10;Description automatically generated">
            <a:extLst>
              <a:ext uri="{FF2B5EF4-FFF2-40B4-BE49-F238E27FC236}">
                <a16:creationId xmlns:a16="http://schemas.microsoft.com/office/drawing/2014/main" id="{0B7C6759-5C5E-4CF2-9365-443CE8BD72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EB695E-9686-4C76-962E-195396F05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C792-1E47-4780-A50D-9DF8C457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5BB81CA-B577-499E-AE37-65527EBE8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2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3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000" y="3744000"/>
            <a:ext cx="8136000" cy="7200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nl-BE" noProof="0" dirty="0" err="1"/>
              <a:t>Add</a:t>
            </a:r>
            <a:r>
              <a:rPr lang="nl-BE" noProof="0" dirty="0"/>
              <a:t> CONTACT OF </a:t>
            </a:r>
            <a:r>
              <a:rPr lang="nl-BE" noProof="0" dirty="0" err="1"/>
              <a:t>author</a:t>
            </a:r>
            <a:r>
              <a:rPr lang="nl-BE" noProof="0" dirty="0"/>
              <a:t>-speaker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7071" y="4582478"/>
            <a:ext cx="5868200" cy="3600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BE" noProof="0" dirty="0"/>
          </a:p>
        </p:txBody>
      </p:sp>
      <p:pic>
        <p:nvPicPr>
          <p:cNvPr id="19" name="Picture 18">
            <a:hlinkClick r:id="rId3" invalidUrl="http:///"/>
            <a:extLst>
              <a:ext uri="{FF2B5EF4-FFF2-40B4-BE49-F238E27FC236}">
                <a16:creationId xmlns:a16="http://schemas.microsoft.com/office/drawing/2014/main" id="{62174EDE-0741-4A02-944A-7B14F7FE2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0"/>
          <a:stretch/>
        </p:blipFill>
        <p:spPr>
          <a:xfrm>
            <a:off x="2123728" y="4587974"/>
            <a:ext cx="398024" cy="38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FC52B-36CA-4C2B-8255-8DCB89577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6" r="16756"/>
          <a:stretch/>
        </p:blipFill>
        <p:spPr>
          <a:xfrm>
            <a:off x="1691680" y="4587974"/>
            <a:ext cx="432048" cy="381053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38806479-82C6-44F2-A615-CA7A8183F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r="49575"/>
          <a:stretch/>
        </p:blipFill>
        <p:spPr>
          <a:xfrm>
            <a:off x="1318891" y="4587974"/>
            <a:ext cx="432048" cy="381053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8D8F1AB9-E9F5-4176-9EC3-1F609742B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66797"/>
          <a:stretch/>
        </p:blipFill>
        <p:spPr>
          <a:xfrm>
            <a:off x="911069" y="4587974"/>
            <a:ext cx="432048" cy="38105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B26786D1-1641-40CF-A666-AD2BCD524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4"/>
          <a:stretch/>
        </p:blipFill>
        <p:spPr>
          <a:xfrm>
            <a:off x="539552" y="4587974"/>
            <a:ext cx="365035" cy="381053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28615F-F0B6-42E4-AC8C-0F0CBA71A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4592414"/>
            <a:ext cx="390698" cy="3556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C94F1A67-DEFB-4AED-8979-935F6D8DB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582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04B67401-F7EE-4A3A-A710-83EB6451E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4638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01085056-7838-40A6-B36D-44C030FDE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4331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C151A5EC-19D6-4846-B170-B857A7C58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3361" y="4592414"/>
            <a:ext cx="390698" cy="355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en-GB" dirty="0"/>
              <a:t>Insert action </a:t>
            </a:r>
            <a:r>
              <a:rPr lang="en-GB" dirty="0" err="1"/>
              <a:t>url</a:t>
            </a:r>
            <a:endParaRPr lang="en-GB" dirty="0"/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3600000" y="4896000"/>
            <a:ext cx="1944000" cy="144000"/>
          </a:xfrm>
          <a:prstGeom prst="rect">
            <a:avLst/>
          </a:prstGeom>
          <a:noFill/>
        </p:spPr>
        <p:txBody>
          <a:bodyPr wrap="square" lIns="0" tIns="0" rIns="0" bIns="1080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rPr>
              <a:t>© Vlerick Business School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4" y="0"/>
            <a:ext cx="862586" cy="208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136000" cy="3780000"/>
          </a:xfrm>
        </p:spPr>
        <p:txBody>
          <a:bodyPr/>
          <a:lstStyle>
            <a:lvl3pPr marL="756000">
              <a:defRPr/>
            </a:lvl3pPr>
            <a:lvl4pPr marL="972000">
              <a:defRPr/>
            </a:lvl4pPr>
            <a:lvl5pPr marL="1188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 dirty="0"/>
          </a:p>
        </p:txBody>
      </p:sp>
      <p:sp>
        <p:nvSpPr>
          <p:cNvPr id="8" name="Freeform 7"/>
          <p:cNvSpPr/>
          <p:nvPr/>
        </p:nvSpPr>
        <p:spPr>
          <a:xfrm>
            <a:off x="504000" y="828000"/>
            <a:ext cx="7776000" cy="28800"/>
          </a:xfrm>
          <a:custGeom>
            <a:avLst/>
            <a:gdLst>
              <a:gd name="connsiteX0" fmla="*/ 0 w 864096"/>
              <a:gd name="connsiteY0" fmla="*/ 0 h 71437"/>
              <a:gd name="connsiteX1" fmla="*/ 864096 w 864096"/>
              <a:gd name="connsiteY1" fmla="*/ 0 h 71437"/>
              <a:gd name="connsiteX2" fmla="*/ 864096 w 864096"/>
              <a:gd name="connsiteY2" fmla="*/ 71437 h 71437"/>
              <a:gd name="connsiteX3" fmla="*/ 0 w 864096"/>
              <a:gd name="connsiteY3" fmla="*/ 71437 h 71437"/>
              <a:gd name="connsiteX4" fmla="*/ 0 w 864096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900100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00100"/>
              <a:gd name="connsiteY0" fmla="*/ 0 h 71437"/>
              <a:gd name="connsiteX1" fmla="*/ 900100 w 900100"/>
              <a:gd name="connsiteY1" fmla="*/ 0 h 71437"/>
              <a:gd name="connsiteX2" fmla="*/ 864096 w 900100"/>
              <a:gd name="connsiteY2" fmla="*/ 71437 h 71437"/>
              <a:gd name="connsiteX3" fmla="*/ 0 w 900100"/>
              <a:gd name="connsiteY3" fmla="*/ 71437 h 71437"/>
              <a:gd name="connsiteX4" fmla="*/ 36004 w 900100"/>
              <a:gd name="connsiteY4" fmla="*/ 0 h 71437"/>
              <a:gd name="connsiteX0" fmla="*/ 36004 w 936104"/>
              <a:gd name="connsiteY0" fmla="*/ 0 h 71437"/>
              <a:gd name="connsiteX1" fmla="*/ 900100 w 936104"/>
              <a:gd name="connsiteY1" fmla="*/ 0 h 71437"/>
              <a:gd name="connsiteX2" fmla="*/ 936104 w 936104"/>
              <a:gd name="connsiteY2" fmla="*/ 71437 h 71437"/>
              <a:gd name="connsiteX3" fmla="*/ 0 w 936104"/>
              <a:gd name="connsiteY3" fmla="*/ 71437 h 71437"/>
              <a:gd name="connsiteX4" fmla="*/ 36004 w 936104"/>
              <a:gd name="connsiteY4" fmla="*/ 0 h 71437"/>
              <a:gd name="connsiteX0" fmla="*/ 0 w 900100"/>
              <a:gd name="connsiteY0" fmla="*/ 0 h 71437"/>
              <a:gd name="connsiteX1" fmla="*/ 864096 w 900100"/>
              <a:gd name="connsiteY1" fmla="*/ 0 h 71437"/>
              <a:gd name="connsiteX2" fmla="*/ 900100 w 900100"/>
              <a:gd name="connsiteY2" fmla="*/ 71437 h 71437"/>
              <a:gd name="connsiteX3" fmla="*/ 36004 w 900100"/>
              <a:gd name="connsiteY3" fmla="*/ 71437 h 71437"/>
              <a:gd name="connsiteX4" fmla="*/ 0 w 900100"/>
              <a:gd name="connsiteY4" fmla="*/ 0 h 71437"/>
              <a:gd name="connsiteX0" fmla="*/ 0 w 1332148"/>
              <a:gd name="connsiteY0" fmla="*/ 0 h 71437"/>
              <a:gd name="connsiteX1" fmla="*/ 1332148 w 1332148"/>
              <a:gd name="connsiteY1" fmla="*/ 0 h 71437"/>
              <a:gd name="connsiteX2" fmla="*/ 900100 w 1332148"/>
              <a:gd name="connsiteY2" fmla="*/ 71437 h 71437"/>
              <a:gd name="connsiteX3" fmla="*/ 36004 w 1332148"/>
              <a:gd name="connsiteY3" fmla="*/ 71437 h 71437"/>
              <a:gd name="connsiteX4" fmla="*/ 0 w 1332148"/>
              <a:gd name="connsiteY4" fmla="*/ 0 h 71437"/>
              <a:gd name="connsiteX0" fmla="*/ 0 w 6516724"/>
              <a:gd name="connsiteY0" fmla="*/ 0 h 71437"/>
              <a:gd name="connsiteX1" fmla="*/ 6516724 w 6516724"/>
              <a:gd name="connsiteY1" fmla="*/ 0 h 71437"/>
              <a:gd name="connsiteX2" fmla="*/ 900100 w 6516724"/>
              <a:gd name="connsiteY2" fmla="*/ 71437 h 71437"/>
              <a:gd name="connsiteX3" fmla="*/ 36004 w 6516724"/>
              <a:gd name="connsiteY3" fmla="*/ 71437 h 71437"/>
              <a:gd name="connsiteX4" fmla="*/ 0 w 6516724"/>
              <a:gd name="connsiteY4" fmla="*/ 0 h 71437"/>
              <a:gd name="connsiteX0" fmla="*/ 0 w 6588732"/>
              <a:gd name="connsiteY0" fmla="*/ 0 h 71437"/>
              <a:gd name="connsiteX1" fmla="*/ 6516724 w 6588732"/>
              <a:gd name="connsiteY1" fmla="*/ 0 h 71437"/>
              <a:gd name="connsiteX2" fmla="*/ 6588732 w 6588732"/>
              <a:gd name="connsiteY2" fmla="*/ 71437 h 71437"/>
              <a:gd name="connsiteX3" fmla="*/ 36004 w 6588732"/>
              <a:gd name="connsiteY3" fmla="*/ 71437 h 71437"/>
              <a:gd name="connsiteX4" fmla="*/ 0 w 6588732"/>
              <a:gd name="connsiteY4" fmla="*/ 0 h 71437"/>
              <a:gd name="connsiteX0" fmla="*/ 0 w 8028892"/>
              <a:gd name="connsiteY0" fmla="*/ 0 h 71437"/>
              <a:gd name="connsiteX1" fmla="*/ 6516724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0 w 8028892"/>
              <a:gd name="connsiteY0" fmla="*/ 0 h 71437"/>
              <a:gd name="connsiteX1" fmla="*/ 7992888 w 8028892"/>
              <a:gd name="connsiteY1" fmla="*/ 0 h 71437"/>
              <a:gd name="connsiteX2" fmla="*/ 8028892 w 8028892"/>
              <a:gd name="connsiteY2" fmla="*/ 71437 h 71437"/>
              <a:gd name="connsiteX3" fmla="*/ 36004 w 8028892"/>
              <a:gd name="connsiteY3" fmla="*/ 71437 h 71437"/>
              <a:gd name="connsiteX4" fmla="*/ 0 w 8028892"/>
              <a:gd name="connsiteY4" fmla="*/ 0 h 71437"/>
              <a:gd name="connsiteX0" fmla="*/ 72008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72008 w 7992888"/>
              <a:gd name="connsiteY4" fmla="*/ 0 h 71437"/>
              <a:gd name="connsiteX0" fmla="*/ 26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60 w 7992888"/>
              <a:gd name="connsiteY4" fmla="*/ 0 h 71437"/>
              <a:gd name="connsiteX0" fmla="*/ 337159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337159 w 7992888"/>
              <a:gd name="connsiteY4" fmla="*/ 0 h 71437"/>
              <a:gd name="connsiteX0" fmla="*/ 87 w 8072823"/>
              <a:gd name="connsiteY0" fmla="*/ 0 h 71437"/>
              <a:gd name="connsiteX1" fmla="*/ 8036819 w 8072823"/>
              <a:gd name="connsiteY1" fmla="*/ 0 h 71437"/>
              <a:gd name="connsiteX2" fmla="*/ 8072823 w 8072823"/>
              <a:gd name="connsiteY2" fmla="*/ 71437 h 71437"/>
              <a:gd name="connsiteX3" fmla="*/ 79935 w 8072823"/>
              <a:gd name="connsiteY3" fmla="*/ 71437 h 71437"/>
              <a:gd name="connsiteX4" fmla="*/ 87 w 8072823"/>
              <a:gd name="connsiteY4" fmla="*/ 0 h 71437"/>
              <a:gd name="connsiteX0" fmla="*/ 87 w 8022581"/>
              <a:gd name="connsiteY0" fmla="*/ 0 h 71437"/>
              <a:gd name="connsiteX1" fmla="*/ 7986577 w 8022581"/>
              <a:gd name="connsiteY1" fmla="*/ 0 h 71437"/>
              <a:gd name="connsiteX2" fmla="*/ 8022581 w 8022581"/>
              <a:gd name="connsiteY2" fmla="*/ 71437 h 71437"/>
              <a:gd name="connsiteX3" fmla="*/ 29693 w 8022581"/>
              <a:gd name="connsiteY3" fmla="*/ 71437 h 71437"/>
              <a:gd name="connsiteX4" fmla="*/ 87 w 8022581"/>
              <a:gd name="connsiteY4" fmla="*/ 0 h 71437"/>
              <a:gd name="connsiteX0" fmla="*/ 28320 w 7992888"/>
              <a:gd name="connsiteY0" fmla="*/ 0 h 71437"/>
              <a:gd name="connsiteX1" fmla="*/ 7956884 w 7992888"/>
              <a:gd name="connsiteY1" fmla="*/ 0 h 71437"/>
              <a:gd name="connsiteX2" fmla="*/ 7992888 w 7992888"/>
              <a:gd name="connsiteY2" fmla="*/ 71437 h 71437"/>
              <a:gd name="connsiteX3" fmla="*/ 0 w 7992888"/>
              <a:gd name="connsiteY3" fmla="*/ 71437 h 71437"/>
              <a:gd name="connsiteX4" fmla="*/ 28320 w 7992888"/>
              <a:gd name="connsiteY4" fmla="*/ 0 h 71437"/>
              <a:gd name="connsiteX0" fmla="*/ 87 w 8006030"/>
              <a:gd name="connsiteY0" fmla="*/ 0 h 71437"/>
              <a:gd name="connsiteX1" fmla="*/ 7970026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98279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8006030"/>
              <a:gd name="connsiteY0" fmla="*/ 0 h 71437"/>
              <a:gd name="connsiteX1" fmla="*/ 7802777 w 8006030"/>
              <a:gd name="connsiteY1" fmla="*/ 0 h 71437"/>
              <a:gd name="connsiteX2" fmla="*/ 8006030 w 8006030"/>
              <a:gd name="connsiteY2" fmla="*/ 71437 h 71437"/>
              <a:gd name="connsiteX3" fmla="*/ 13142 w 8006030"/>
              <a:gd name="connsiteY3" fmla="*/ 71437 h 71437"/>
              <a:gd name="connsiteX4" fmla="*/ 87 w 8006030"/>
              <a:gd name="connsiteY4" fmla="*/ 0 h 71437"/>
              <a:gd name="connsiteX0" fmla="*/ 87 w 7802777"/>
              <a:gd name="connsiteY0" fmla="*/ 0 h 77704"/>
              <a:gd name="connsiteX1" fmla="*/ 7802777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87 w 7802778"/>
              <a:gd name="connsiteY0" fmla="*/ 0 h 77704"/>
              <a:gd name="connsiteX1" fmla="*/ 7766774 w 7802778"/>
              <a:gd name="connsiteY1" fmla="*/ 0 h 77704"/>
              <a:gd name="connsiteX2" fmla="*/ 7802778 w 7802778"/>
              <a:gd name="connsiteY2" fmla="*/ 77704 h 77704"/>
              <a:gd name="connsiteX3" fmla="*/ 13142 w 7802778"/>
              <a:gd name="connsiteY3" fmla="*/ 71437 h 77704"/>
              <a:gd name="connsiteX4" fmla="*/ 87 w 7802778"/>
              <a:gd name="connsiteY4" fmla="*/ 0 h 77704"/>
              <a:gd name="connsiteX0" fmla="*/ 87 w 7802777"/>
              <a:gd name="connsiteY0" fmla="*/ 0 h 77704"/>
              <a:gd name="connsiteX1" fmla="*/ 7766774 w 7802777"/>
              <a:gd name="connsiteY1" fmla="*/ 0 h 77704"/>
              <a:gd name="connsiteX2" fmla="*/ 7802777 w 7802777"/>
              <a:gd name="connsiteY2" fmla="*/ 77704 h 77704"/>
              <a:gd name="connsiteX3" fmla="*/ 13142 w 7802777"/>
              <a:gd name="connsiteY3" fmla="*/ 71437 h 77704"/>
              <a:gd name="connsiteX4" fmla="*/ 87 w 7802777"/>
              <a:gd name="connsiteY4" fmla="*/ 0 h 77704"/>
              <a:gd name="connsiteX0" fmla="*/ 23122 w 7789635"/>
              <a:gd name="connsiteY0" fmla="*/ 0 h 77704"/>
              <a:gd name="connsiteX1" fmla="*/ 7753632 w 7789635"/>
              <a:gd name="connsiteY1" fmla="*/ 0 h 77704"/>
              <a:gd name="connsiteX2" fmla="*/ 7789635 w 7789635"/>
              <a:gd name="connsiteY2" fmla="*/ 77704 h 77704"/>
              <a:gd name="connsiteX3" fmla="*/ 0 w 7789635"/>
              <a:gd name="connsiteY3" fmla="*/ 71437 h 77704"/>
              <a:gd name="connsiteX4" fmla="*/ 23122 w 7789635"/>
              <a:gd name="connsiteY4" fmla="*/ 0 h 77704"/>
              <a:gd name="connsiteX0" fmla="*/ 87 w 7766600"/>
              <a:gd name="connsiteY0" fmla="*/ 0 h 78811"/>
              <a:gd name="connsiteX1" fmla="*/ 7730597 w 7766600"/>
              <a:gd name="connsiteY1" fmla="*/ 0 h 78811"/>
              <a:gd name="connsiteX2" fmla="*/ 7766600 w 7766600"/>
              <a:gd name="connsiteY2" fmla="*/ 77704 h 78811"/>
              <a:gd name="connsiteX3" fmla="*/ 87 w 7766600"/>
              <a:gd name="connsiteY3" fmla="*/ 78811 h 78811"/>
              <a:gd name="connsiteX4" fmla="*/ 87 w 7766600"/>
              <a:gd name="connsiteY4" fmla="*/ 0 h 78811"/>
              <a:gd name="connsiteX0" fmla="*/ 87 w 8064722"/>
              <a:gd name="connsiteY0" fmla="*/ 0 h 78811"/>
              <a:gd name="connsiteX1" fmla="*/ 7730597 w 8064722"/>
              <a:gd name="connsiteY1" fmla="*/ 0 h 78811"/>
              <a:gd name="connsiteX2" fmla="*/ 8064722 w 8064722"/>
              <a:gd name="connsiteY2" fmla="*/ 78811 h 78811"/>
              <a:gd name="connsiteX3" fmla="*/ 87 w 8064722"/>
              <a:gd name="connsiteY3" fmla="*/ 78811 h 78811"/>
              <a:gd name="connsiteX4" fmla="*/ 87 w 8064722"/>
              <a:gd name="connsiteY4" fmla="*/ 0 h 78811"/>
              <a:gd name="connsiteX0" fmla="*/ 87 w 8028718"/>
              <a:gd name="connsiteY0" fmla="*/ 0 h 78811"/>
              <a:gd name="connsiteX1" fmla="*/ 7730597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992714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8028718"/>
              <a:gd name="connsiteY0" fmla="*/ 0 h 78811"/>
              <a:gd name="connsiteX1" fmla="*/ 7884702 w 8028718"/>
              <a:gd name="connsiteY1" fmla="*/ 0 h 78811"/>
              <a:gd name="connsiteX2" fmla="*/ 8028718 w 8028718"/>
              <a:gd name="connsiteY2" fmla="*/ 78811 h 78811"/>
              <a:gd name="connsiteX3" fmla="*/ 87 w 8028718"/>
              <a:gd name="connsiteY3" fmla="*/ 78811 h 78811"/>
              <a:gd name="connsiteX4" fmla="*/ 87 w 8028718"/>
              <a:gd name="connsiteY4" fmla="*/ 0 h 78811"/>
              <a:gd name="connsiteX0" fmla="*/ 87 w 7920706"/>
              <a:gd name="connsiteY0" fmla="*/ 0 h 78811"/>
              <a:gd name="connsiteX1" fmla="*/ 7884702 w 7920706"/>
              <a:gd name="connsiteY1" fmla="*/ 0 h 78811"/>
              <a:gd name="connsiteX2" fmla="*/ 7920706 w 7920706"/>
              <a:gd name="connsiteY2" fmla="*/ 78811 h 78811"/>
              <a:gd name="connsiteX3" fmla="*/ 87 w 7920706"/>
              <a:gd name="connsiteY3" fmla="*/ 78811 h 78811"/>
              <a:gd name="connsiteX4" fmla="*/ 87 w 7920706"/>
              <a:gd name="connsiteY4" fmla="*/ 0 h 78811"/>
              <a:gd name="connsiteX0" fmla="*/ 87 w 7884702"/>
              <a:gd name="connsiteY0" fmla="*/ 0 h 78811"/>
              <a:gd name="connsiteX1" fmla="*/ 7884702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866291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84702"/>
              <a:gd name="connsiteY0" fmla="*/ 0 h 78811"/>
              <a:gd name="connsiteX1" fmla="*/ 7779839 w 7884702"/>
              <a:gd name="connsiteY1" fmla="*/ 0 h 78811"/>
              <a:gd name="connsiteX2" fmla="*/ 7884702 w 7884702"/>
              <a:gd name="connsiteY2" fmla="*/ 78811 h 78811"/>
              <a:gd name="connsiteX3" fmla="*/ 87 w 7884702"/>
              <a:gd name="connsiteY3" fmla="*/ 78811 h 78811"/>
              <a:gd name="connsiteX4" fmla="*/ 87 w 7884702"/>
              <a:gd name="connsiteY4" fmla="*/ 0 h 78811"/>
              <a:gd name="connsiteX0" fmla="*/ 87 w 7811550"/>
              <a:gd name="connsiteY0" fmla="*/ 0 h 78811"/>
              <a:gd name="connsiteX1" fmla="*/ 7779839 w 7811550"/>
              <a:gd name="connsiteY1" fmla="*/ 0 h 78811"/>
              <a:gd name="connsiteX2" fmla="*/ 7811550 w 7811550"/>
              <a:gd name="connsiteY2" fmla="*/ 78811 h 78811"/>
              <a:gd name="connsiteX3" fmla="*/ 87 w 7811550"/>
              <a:gd name="connsiteY3" fmla="*/ 78811 h 78811"/>
              <a:gd name="connsiteX4" fmla="*/ 87 w 7811550"/>
              <a:gd name="connsiteY4" fmla="*/ 0 h 78811"/>
              <a:gd name="connsiteX0" fmla="*/ 87 w 7795694"/>
              <a:gd name="connsiteY0" fmla="*/ 0 h 78811"/>
              <a:gd name="connsiteX1" fmla="*/ 7779839 w 7795694"/>
              <a:gd name="connsiteY1" fmla="*/ 0 h 78811"/>
              <a:gd name="connsiteX2" fmla="*/ 7795694 w 7795694"/>
              <a:gd name="connsiteY2" fmla="*/ 78811 h 78811"/>
              <a:gd name="connsiteX3" fmla="*/ 87 w 7795694"/>
              <a:gd name="connsiteY3" fmla="*/ 78811 h 78811"/>
              <a:gd name="connsiteX4" fmla="*/ 87 w 7795694"/>
              <a:gd name="connsiteY4" fmla="*/ 0 h 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5694" h="78811">
                <a:moveTo>
                  <a:pt x="87" y="0"/>
                </a:moveTo>
                <a:lnTo>
                  <a:pt x="7779839" y="0"/>
                </a:lnTo>
                <a:lnTo>
                  <a:pt x="7795694" y="78811"/>
                </a:lnTo>
                <a:lnTo>
                  <a:pt x="87" y="78811"/>
                </a:lnTo>
                <a:cubicBezTo>
                  <a:pt x="174" y="54999"/>
                  <a:pt x="0" y="23812"/>
                  <a:pt x="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175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000" y="468000"/>
            <a:ext cx="8316000" cy="2520000"/>
          </a:xfrm>
        </p:spPr>
        <p:txBody>
          <a:bodyPr anchor="b" anchorCtr="0">
            <a:noAutofit/>
          </a:bodyPr>
          <a:lstStyle>
            <a:lvl1pPr algn="l">
              <a:lnSpc>
                <a:spcPts val="20000"/>
              </a:lnSpc>
              <a:defRPr sz="12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Title</a:t>
            </a:r>
            <a:endParaRPr lang="nl-B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2988000"/>
            <a:ext cx="8136000" cy="1080000"/>
          </a:xfrm>
        </p:spPr>
        <p:txBody>
          <a:bodyPr anchor="t" anchorCtr="0"/>
          <a:lstStyle>
            <a:lvl1pPr marL="0" indent="0">
              <a:buNone/>
              <a:defRPr sz="22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7560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8136000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4896000"/>
            <a:ext cx="900000" cy="144000"/>
          </a:xfrm>
          <a:prstGeom prst="rect">
            <a:avLst/>
          </a:prstGeom>
        </p:spPr>
        <p:txBody>
          <a:bodyPr vert="horz" lIns="0" tIns="0" rIns="0" bIns="10800" rtlCol="0" anchor="b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2000" y="4896000"/>
            <a:ext cx="2232000" cy="144000"/>
          </a:xfrm>
          <a:prstGeom prst="rect">
            <a:avLst/>
          </a:prstGeom>
        </p:spPr>
        <p:txBody>
          <a:bodyPr vert="horz" lIns="0" tIns="0" rIns="0" bIns="10800" rtlCol="0" anchor="b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35175" y="4896000"/>
            <a:ext cx="50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88111CD4-BDB2-4222-90D8-6204315E5A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1200"/>
        </a:spcBef>
        <a:buSzPct val="85000"/>
        <a:buFontTx/>
        <a:buBlip>
          <a:blip r:embed="rId22"/>
        </a:buBlip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defTabSz="914400" rtl="0" eaLnBrk="1" latinLnBrk="0" hangingPunct="1">
        <a:spcBef>
          <a:spcPts val="1050"/>
        </a:spcBef>
        <a:buSzPct val="85000"/>
        <a:buFontTx/>
        <a:buBlip>
          <a:blip r:embed="rId23"/>
        </a:buBlip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spcBef>
          <a:spcPts val="900"/>
        </a:spcBef>
        <a:buSzPct val="85000"/>
        <a:buFontTx/>
        <a:buBlip>
          <a:blip r:embed="rId24"/>
        </a:buBlip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15900" algn="l" defTabSz="914400" rtl="0" eaLnBrk="1" latinLnBrk="0" hangingPunct="1">
        <a:spcBef>
          <a:spcPts val="750"/>
        </a:spcBef>
        <a:buSzPct val="85000"/>
        <a:buFontTx/>
        <a:buBlip>
          <a:blip r:embed="rId25"/>
        </a:buBlip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16000" algn="l" defTabSz="914400" rtl="0" eaLnBrk="1" latinLnBrk="0" hangingPunct="1">
        <a:spcBef>
          <a:spcPts val="750"/>
        </a:spcBef>
        <a:buSzPct val="85000"/>
        <a:buFontTx/>
        <a:buBlip>
          <a:blip r:embed="rId26"/>
        </a:buBlip>
        <a:tabLst>
          <a:tab pos="2155825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D9DA-44D6-4FB8-B74F-747348915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3744000"/>
            <a:ext cx="8136000" cy="720000"/>
          </a:xfrm>
        </p:spPr>
        <p:txBody>
          <a:bodyPr>
            <a:normAutofit/>
          </a:bodyPr>
          <a:lstStyle/>
          <a:p>
            <a:r>
              <a:rPr lang="en-GB" sz="1400" dirty="0"/>
              <a:t>Prof. </a:t>
            </a:r>
            <a:r>
              <a:rPr lang="en-GB" sz="1400" dirty="0" err="1"/>
              <a:t>dr.</a:t>
            </a:r>
            <a:r>
              <a:rPr lang="en-GB" sz="1400" dirty="0"/>
              <a:t> Sophie Manigart, Vlerick Business School and Ghent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99CE4-F01D-47BC-9EBD-C96C49CDE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2139702"/>
            <a:ext cx="8244464" cy="1080120"/>
          </a:xfrm>
        </p:spPr>
        <p:txBody>
          <a:bodyPr>
            <a:normAutofit/>
          </a:bodyPr>
          <a:lstStyle/>
          <a:p>
            <a:r>
              <a:rPr lang="en-GB" sz="3200" dirty="0"/>
              <a:t>SME Market Financing: </a:t>
            </a:r>
          </a:p>
          <a:p>
            <a:r>
              <a:rPr lang="en-GB" sz="3200" dirty="0"/>
              <a:t>An academic perspective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75C35-D0B7-428A-8C68-E0F345503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E759E-7D70-4D46-81FF-604F51F6F2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8232FB-4F16-48DE-BF0B-66D7A82572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6100EB-C921-4A60-8F04-DFB9F2A8D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AA1FC5-933B-4306-983E-39DBB3C51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13361" y="4592414"/>
            <a:ext cx="483710" cy="46854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layer, game, standing, ball&#10;&#10;Description automatically generated">
            <a:extLst>
              <a:ext uri="{FF2B5EF4-FFF2-40B4-BE49-F238E27FC236}">
                <a16:creationId xmlns:a16="http://schemas.microsoft.com/office/drawing/2014/main" id="{7C42B4C2-6E11-4177-B34F-F850C998E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F71C4018-8D05-4B45-9376-4985989337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</a:rPr>
              <a:t>Number Three challenge for growth...</a:t>
            </a:r>
          </a:p>
        </p:txBody>
      </p:sp>
    </p:spTree>
    <p:extLst>
      <p:ext uri="{BB962C8B-B14F-4D97-AF65-F5344CB8AC3E}">
        <p14:creationId xmlns:p14="http://schemas.microsoft.com/office/powerpoint/2010/main" val="3706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man, sitting, woman&#10;&#10;Description automatically generated">
            <a:extLst>
              <a:ext uri="{FF2B5EF4-FFF2-40B4-BE49-F238E27FC236}">
                <a16:creationId xmlns:a16="http://schemas.microsoft.com/office/drawing/2014/main" id="{3C0EA8B0-E15A-485E-9D4A-567DA57B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fiti on a wall&#10;&#10;Description automatically generated">
            <a:extLst>
              <a:ext uri="{FF2B5EF4-FFF2-40B4-BE49-F238E27FC236}">
                <a16:creationId xmlns:a16="http://schemas.microsoft.com/office/drawing/2014/main" id="{A5DBFA38-B6B1-4301-83C3-CC71A0250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55" y="0"/>
            <a:ext cx="3909290" cy="51435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A3F8816-A358-40FA-AAE3-7E7C0CFA6697}"/>
              </a:ext>
            </a:extLst>
          </p:cNvPr>
          <p:cNvSpPr txBox="1">
            <a:spLocks/>
          </p:cNvSpPr>
          <p:nvPr/>
        </p:nvSpPr>
        <p:spPr>
          <a:xfrm>
            <a:off x="1475656" y="4747890"/>
            <a:ext cx="7561263" cy="39561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Number Two challenge for growth...</a:t>
            </a:r>
          </a:p>
        </p:txBody>
      </p:sp>
    </p:spTree>
    <p:extLst>
      <p:ext uri="{BB962C8B-B14F-4D97-AF65-F5344CB8AC3E}">
        <p14:creationId xmlns:p14="http://schemas.microsoft.com/office/powerpoint/2010/main" val="572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7DD70E1-466C-46F6-B138-FD772499C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ld building&#10;&#10;Description automatically generated">
            <a:extLst>
              <a:ext uri="{FF2B5EF4-FFF2-40B4-BE49-F238E27FC236}">
                <a16:creationId xmlns:a16="http://schemas.microsoft.com/office/drawing/2014/main" id="{BCD0A0FF-1CD8-4925-A96D-32278FDD0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3429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DCFD75-8A0C-413C-BF04-A7D5762827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1369" y="339502"/>
            <a:ext cx="7561263" cy="395610"/>
          </a:xfrm>
          <a:solidFill>
            <a:schemeClr val="bg2"/>
          </a:solidFill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Number one challenge for growth...</a:t>
            </a:r>
          </a:p>
        </p:txBody>
      </p:sp>
    </p:spTree>
    <p:extLst>
      <p:ext uri="{BB962C8B-B14F-4D97-AF65-F5344CB8AC3E}">
        <p14:creationId xmlns:p14="http://schemas.microsoft.com/office/powerpoint/2010/main" val="35025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many, photo, bunch&#10;&#10;Description automatically generated">
            <a:extLst>
              <a:ext uri="{FF2B5EF4-FFF2-40B4-BE49-F238E27FC236}">
                <a16:creationId xmlns:a16="http://schemas.microsoft.com/office/drawing/2014/main" id="{66419557-E64F-4265-AA51-9905AED2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" y="21920"/>
            <a:ext cx="9118976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61C11-0472-4FFF-8939-370434641D19}"/>
              </a:ext>
            </a:extLst>
          </p:cNvPr>
          <p:cNvSpPr txBox="1"/>
          <p:nvPr/>
        </p:nvSpPr>
        <p:spPr>
          <a:xfrm>
            <a:off x="5442658" y="267494"/>
            <a:ext cx="3688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2"/>
                </a:solidFill>
              </a:rPr>
              <a:t>N° 1 challenge</a:t>
            </a:r>
          </a:p>
          <a:p>
            <a:pPr algn="r"/>
            <a:r>
              <a:rPr lang="en-GB" sz="2800" b="1" dirty="0">
                <a:solidFill>
                  <a:schemeClr val="bg2"/>
                </a:solidFill>
              </a:rPr>
              <a:t>Access to finance</a:t>
            </a:r>
          </a:p>
        </p:txBody>
      </p:sp>
    </p:spTree>
    <p:extLst>
      <p:ext uri="{BB962C8B-B14F-4D97-AF65-F5344CB8AC3E}">
        <p14:creationId xmlns:p14="http://schemas.microsoft.com/office/powerpoint/2010/main" val="10155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43429-CBE4-41FC-B1D6-C7E21D86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" y="979786"/>
            <a:ext cx="8620125" cy="36081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7B2B9F-B227-4A88-A004-15B7CE3D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Unicorns require a lot of 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1B283-9543-4154-A4EC-73AD0DB85AB2}"/>
              </a:ext>
            </a:extLst>
          </p:cNvPr>
          <p:cNvSpPr txBox="1"/>
          <p:nvPr/>
        </p:nvSpPr>
        <p:spPr>
          <a:xfrm>
            <a:off x="411634" y="4587974"/>
            <a:ext cx="8249502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 err="1"/>
              <a:t>Duruflé</a:t>
            </a:r>
            <a:r>
              <a:rPr lang="en-GB" sz="1400" dirty="0"/>
              <a:t>, Hellmann &amp; Wilson, 2017. From Start-Up to Scale-Up: Examining Public Policies </a:t>
            </a:r>
          </a:p>
          <a:p>
            <a:r>
              <a:rPr lang="en-GB" sz="1400" dirty="0"/>
              <a:t>for the Financing of High Growth Ventures. Saïd Business School Research Paper.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D2298-71FE-4C5B-89D0-768508BAD06D}"/>
              </a:ext>
            </a:extLst>
          </p:cNvPr>
          <p:cNvSpPr/>
          <p:nvPr/>
        </p:nvSpPr>
        <p:spPr>
          <a:xfrm>
            <a:off x="6660232" y="1131590"/>
            <a:ext cx="648072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817A9-C95C-462F-A775-D7EAAE5B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Crowdfunding, BA and VC</a:t>
            </a:r>
            <a:r>
              <a:rPr lang="en-GB" dirty="0"/>
              <a:t/>
            </a:r>
            <a:br>
              <a:rPr lang="en-GB" dirty="0"/>
            </a:br>
            <a:r>
              <a:rPr lang="en-GB" sz="1500" dirty="0"/>
              <a:t>Amounts invested (€bn) and number of deals, Europe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C693E-3437-48A9-9E9C-57192F8D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76" y="1131590"/>
            <a:ext cx="7956376" cy="352848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B2EAF-74FA-46EC-B69F-24ECE95C9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5F668-74C4-4FCA-9D79-368804C1E2F9}"/>
              </a:ext>
            </a:extLst>
          </p:cNvPr>
          <p:cNvSpPr/>
          <p:nvPr/>
        </p:nvSpPr>
        <p:spPr>
          <a:xfrm>
            <a:off x="7336438" y="4796253"/>
            <a:ext cx="1303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 err="1"/>
              <a:t>Various</a:t>
            </a:r>
            <a:r>
              <a:rPr lang="nl-BE" sz="1100" dirty="0"/>
              <a:t> sources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48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CCB85-FF36-4140-A58F-5303B3C0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SME </a:t>
            </a:r>
            <a:r>
              <a:rPr lang="nl-BE" sz="2800" dirty="0" err="1"/>
              <a:t>IPOs</a:t>
            </a:r>
            <a:r>
              <a:rPr lang="nl-BE" sz="2800" dirty="0"/>
              <a:t> in Europe</a:t>
            </a:r>
            <a:endParaRPr lang="en-GB" sz="2800" dirty="0"/>
          </a:p>
        </p:txBody>
      </p:sp>
      <p:graphicFrame>
        <p:nvGraphicFramePr>
          <p:cNvPr id="12" name="Tijdelijke aanduiding voor inhoud 11">
            <a:extLst>
              <a:ext uri="{FF2B5EF4-FFF2-40B4-BE49-F238E27FC236}">
                <a16:creationId xmlns:a16="http://schemas.microsoft.com/office/drawing/2014/main" id="{5C50F5B8-EB79-4F42-9754-21FF1B72DE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339C23C6-7A90-4000-8808-9E644E5A293F}"/>
              </a:ext>
            </a:extLst>
          </p:cNvPr>
          <p:cNvSpPr txBox="1"/>
          <p:nvPr/>
        </p:nvSpPr>
        <p:spPr>
          <a:xfrm>
            <a:off x="628650" y="1220514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/>
              <a:t>€M</a:t>
            </a:r>
            <a:endParaRPr lang="en-GB" sz="9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D0E2EF1-3270-4BF1-A20E-DDE67C5F3A47}"/>
              </a:ext>
            </a:extLst>
          </p:cNvPr>
          <p:cNvSpPr txBox="1"/>
          <p:nvPr/>
        </p:nvSpPr>
        <p:spPr>
          <a:xfrm>
            <a:off x="8064000" y="1138387"/>
            <a:ext cx="59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# </a:t>
            </a:r>
            <a:r>
              <a:rPr lang="nl-BE" sz="900" dirty="0" err="1"/>
              <a:t>IPOs</a:t>
            </a:r>
            <a:endParaRPr lang="en-GB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044A9-2FC6-4EEB-BE23-719652B2BB11}"/>
              </a:ext>
            </a:extLst>
          </p:cNvPr>
          <p:cNvSpPr/>
          <p:nvPr/>
        </p:nvSpPr>
        <p:spPr>
          <a:xfrm>
            <a:off x="6094732" y="4755065"/>
            <a:ext cx="24160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100" dirty="0"/>
              <a:t>Source: European </a:t>
            </a:r>
            <a:r>
              <a:rPr lang="nl-BE" sz="1100" dirty="0" err="1"/>
              <a:t>Commission</a:t>
            </a:r>
            <a:r>
              <a:rPr lang="nl-BE" sz="1100" dirty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163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F0137-8D0A-4B13-9FC6-C5BF5B71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169696"/>
            <a:ext cx="6210300" cy="3990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98A576-69C3-4F76-B4B7-61A7087F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 in Europe lags US &amp; Canada in VC as % GDP</a:t>
            </a:r>
          </a:p>
        </p:txBody>
      </p:sp>
    </p:spTree>
    <p:extLst>
      <p:ext uri="{BB962C8B-B14F-4D97-AF65-F5344CB8AC3E}">
        <p14:creationId xmlns:p14="http://schemas.microsoft.com/office/powerpoint/2010/main" val="37062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late, chocolate, many&#10;&#10;Description automatically generated">
            <a:extLst>
              <a:ext uri="{FF2B5EF4-FFF2-40B4-BE49-F238E27FC236}">
                <a16:creationId xmlns:a16="http://schemas.microsoft.com/office/drawing/2014/main" id="{B7074632-29A6-413B-A98A-A98823E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713C1-8F78-483C-91F2-CEE1A0E0EAE7}"/>
              </a:ext>
            </a:extLst>
          </p:cNvPr>
          <p:cNvSpPr txBox="1"/>
          <p:nvPr/>
        </p:nvSpPr>
        <p:spPr>
          <a:xfrm>
            <a:off x="3015750" y="4227934"/>
            <a:ext cx="6356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Only 7% of European SMEs report that 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access to </a:t>
            </a:r>
            <a:r>
              <a:rPr lang="en-GB" sz="2000" b="1" dirty="0" smtClean="0">
                <a:solidFill>
                  <a:schemeClr val="bg1"/>
                </a:solidFill>
              </a:rPr>
              <a:t>finance is </a:t>
            </a:r>
            <a:r>
              <a:rPr lang="en-GB" sz="2000" b="1" dirty="0">
                <a:solidFill>
                  <a:schemeClr val="bg1"/>
                </a:solidFill>
              </a:rPr>
              <a:t>is a pressing problem. </a:t>
            </a:r>
          </a:p>
        </p:txBody>
      </p:sp>
    </p:spTree>
    <p:extLst>
      <p:ext uri="{BB962C8B-B14F-4D97-AF65-F5344CB8AC3E}">
        <p14:creationId xmlns:p14="http://schemas.microsoft.com/office/powerpoint/2010/main" val="22051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BD5FB-1956-4286-AB21-831A1A7D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1" y="0"/>
            <a:ext cx="80602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indoor, stack, cake&#10;&#10;Description automatically generated">
            <a:extLst>
              <a:ext uri="{FF2B5EF4-FFF2-40B4-BE49-F238E27FC236}">
                <a16:creationId xmlns:a16="http://schemas.microsoft.com/office/drawing/2014/main" id="{DFCC6ECB-430E-4173-BEED-844204B2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FD849-D34C-4D69-AA9B-4D5286E9CFE7}"/>
              </a:ext>
            </a:extLst>
          </p:cNvPr>
          <p:cNvSpPr txBox="1"/>
          <p:nvPr/>
        </p:nvSpPr>
        <p:spPr>
          <a:xfrm>
            <a:off x="467544" y="195486"/>
            <a:ext cx="858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EU: €410 million in 6 private VC fund-of-funds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89018-D43A-4CE5-B25E-F6ECC3BE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687"/>
            <a:ext cx="9144000" cy="32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451B4D-82CA-41D6-9367-CE8F40FA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843558"/>
            <a:ext cx="6076950" cy="42999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4C948-D72A-4952-B979-623DBDDA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EU: ESCALAR</a:t>
            </a:r>
          </a:p>
        </p:txBody>
      </p:sp>
    </p:spTree>
    <p:extLst>
      <p:ext uri="{BB962C8B-B14F-4D97-AF65-F5344CB8AC3E}">
        <p14:creationId xmlns:p14="http://schemas.microsoft.com/office/powerpoint/2010/main" val="2836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7C5B-0A7E-4191-AFC5-F6892DC7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E21C-89D9-4657-B9D3-FCFC15EF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 conducive institutional environment</a:t>
            </a:r>
          </a:p>
          <a:p>
            <a:r>
              <a:rPr lang="en-GB" dirty="0"/>
              <a:t>Support private sector, do not distort</a:t>
            </a:r>
          </a:p>
          <a:p>
            <a:r>
              <a:rPr lang="en-GB" dirty="0"/>
              <a:t>Leave investment decisions to (private)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0333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353D-BCE1-4BBD-ABF2-332B530FA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Let’s connect</a:t>
            </a:r>
            <a:br>
              <a:rPr lang="en-GB" dirty="0"/>
            </a:br>
            <a:r>
              <a:rPr lang="en-GB" dirty="0"/>
              <a:t>Sophie.Manigart@Vlerick.com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4F006-84B4-4503-B38C-C0F4D3687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A634E-2517-4526-9CA5-3667AEACB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F921-73CA-49E8-9DC2-D4DA0E593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F76028-F8A8-4089-8689-39D3C18C8C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4240A-906F-448E-A698-CC4F6833B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98BD25-5F87-4741-8CE9-4157C40A90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D3849-80AA-4209-BE82-C3368CFD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most pressing </a:t>
            </a:r>
            <a:r>
              <a:rPr lang="nl-BE" dirty="0" err="1"/>
              <a:t>problems</a:t>
            </a:r>
            <a:r>
              <a:rPr lang="nl-BE" dirty="0"/>
              <a:t> </a:t>
            </a:r>
            <a:r>
              <a:rPr lang="nl-BE" dirty="0" err="1"/>
              <a:t>faced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euro area </a:t>
            </a:r>
            <a:r>
              <a:rPr lang="nl-BE" dirty="0" err="1"/>
              <a:t>SMEs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2ABFD-F189-47CC-8141-A3062707B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06F85-9289-4B64-8F1E-AAB46D0EE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23" y="774459"/>
            <a:ext cx="9144000" cy="4013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0C531A-CC31-40D0-AF1B-47723FF3BD01}"/>
              </a:ext>
            </a:extLst>
          </p:cNvPr>
          <p:cNvSpPr txBox="1"/>
          <p:nvPr/>
        </p:nvSpPr>
        <p:spPr>
          <a:xfrm>
            <a:off x="6366961" y="4806459"/>
            <a:ext cx="2739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Source: SAFE april-september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3C25E-4220-4361-9A6B-ED88F18A02A5}"/>
              </a:ext>
            </a:extLst>
          </p:cNvPr>
          <p:cNvSpPr/>
          <p:nvPr/>
        </p:nvSpPr>
        <p:spPr>
          <a:xfrm>
            <a:off x="3779912" y="1131590"/>
            <a:ext cx="1296144" cy="3656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22B5F04-8C63-4883-8B1F-31592602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3478"/>
            <a:ext cx="6984776" cy="4980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026AB-1A98-45CA-BE35-6714717E4915}"/>
              </a:ext>
            </a:extLst>
          </p:cNvPr>
          <p:cNvSpPr txBox="1"/>
          <p:nvPr/>
        </p:nvSpPr>
        <p:spPr>
          <a:xfrm>
            <a:off x="6397814" y="4842019"/>
            <a:ext cx="2739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/>
              <a:t>Source: SAFE april-september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B6CCA-6E72-4F1A-BE83-B538EF73856D}"/>
              </a:ext>
            </a:extLst>
          </p:cNvPr>
          <p:cNvSpPr/>
          <p:nvPr/>
        </p:nvSpPr>
        <p:spPr>
          <a:xfrm>
            <a:off x="5868144" y="1419622"/>
            <a:ext cx="1728192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100" dirty="0"/>
              <a:t>European Family </a:t>
            </a:r>
            <a:r>
              <a:rPr lang="nl-NL" sz="2100" dirty="0" err="1"/>
              <a:t>firms</a:t>
            </a:r>
            <a:r>
              <a:rPr lang="nl-NL" sz="2100" dirty="0"/>
              <a:t>: </a:t>
            </a:r>
            <a:r>
              <a:rPr lang="nl-NL" sz="2100" dirty="0" err="1"/>
              <a:t>probability</a:t>
            </a:r>
            <a:r>
              <a:rPr lang="nl-NL" sz="2100" dirty="0"/>
              <a:t> of </a:t>
            </a:r>
            <a:r>
              <a:rPr lang="nl-NL" sz="2100" dirty="0" err="1"/>
              <a:t>issuing</a:t>
            </a:r>
            <a:r>
              <a:rPr lang="nl-NL" sz="2100" dirty="0"/>
              <a:t> </a:t>
            </a:r>
            <a:r>
              <a:rPr lang="nl-NL" sz="2100" dirty="0" err="1"/>
              <a:t>external</a:t>
            </a:r>
            <a:r>
              <a:rPr lang="nl-NL" sz="2100" dirty="0"/>
              <a:t> </a:t>
            </a:r>
            <a:r>
              <a:rPr lang="nl-NL" sz="2100" dirty="0" err="1"/>
              <a:t>equity</a:t>
            </a:r>
            <a:r>
              <a:rPr lang="nl-NL" sz="2100" dirty="0"/>
              <a:t> (n=160)</a:t>
            </a:r>
            <a:endParaRPr lang="en-GB" sz="21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37299026"/>
              </p:ext>
            </p:extLst>
          </p:nvPr>
        </p:nvGraphicFramePr>
        <p:xfrm>
          <a:off x="1277634" y="1167594"/>
          <a:ext cx="318635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1635973"/>
            <a:ext cx="2748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Short term (1-3 years)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71434616"/>
              </p:ext>
            </p:extLst>
          </p:nvPr>
        </p:nvGraphicFramePr>
        <p:xfrm>
          <a:off x="4572000" y="1167594"/>
          <a:ext cx="318635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0975" y="1653603"/>
            <a:ext cx="2748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Long term (5 years)</a:t>
            </a:r>
          </a:p>
        </p:txBody>
      </p:sp>
    </p:spTree>
    <p:extLst>
      <p:ext uri="{BB962C8B-B14F-4D97-AF65-F5344CB8AC3E}">
        <p14:creationId xmlns:p14="http://schemas.microsoft.com/office/powerpoint/2010/main" val="18951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100" dirty="0"/>
              <a:t>Family firms: preferred type of investors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679926858"/>
              </p:ext>
            </p:extLst>
          </p:nvPr>
        </p:nvGraphicFramePr>
        <p:xfrm>
          <a:off x="1385646" y="1059582"/>
          <a:ext cx="653472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1763688" y="3759882"/>
            <a:ext cx="5994666" cy="4860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5987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F38F8-7C47-4C29-83C6-D96706F0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01" y="0"/>
            <a:ext cx="41217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755683-56D9-4312-AC82-7D5FF4BC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90512"/>
            <a:ext cx="6076950" cy="4562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1BA549-D39B-44DE-80D2-EA4C64F96D66}"/>
              </a:ext>
            </a:extLst>
          </p:cNvPr>
          <p:cNvSpPr/>
          <p:nvPr/>
        </p:nvSpPr>
        <p:spPr>
          <a:xfrm>
            <a:off x="2627784" y="1203598"/>
            <a:ext cx="1872208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BB185-693F-446C-A295-57574A9D7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challenges for European scale-ups?</a:t>
            </a:r>
          </a:p>
        </p:txBody>
      </p:sp>
    </p:spTree>
    <p:extLst>
      <p:ext uri="{BB962C8B-B14F-4D97-AF65-F5344CB8AC3E}">
        <p14:creationId xmlns:p14="http://schemas.microsoft.com/office/powerpoint/2010/main" val="19619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VBS_16-9_ThemeBlue">
  <a:themeElements>
    <a:clrScheme name="1_VBS_PaletteBlue">
      <a:dk1>
        <a:srgbClr val="4B4B4B"/>
      </a:dk1>
      <a:lt1>
        <a:sysClr val="window" lastClr="FFFFFF"/>
      </a:lt1>
      <a:dk2>
        <a:srgbClr val="00A3AD"/>
      </a:dk2>
      <a:lt2>
        <a:srgbClr val="FFFFFF"/>
      </a:lt2>
      <a:accent1>
        <a:srgbClr val="004C97"/>
      </a:accent1>
      <a:accent2>
        <a:srgbClr val="00A3E0"/>
      </a:accent2>
      <a:accent3>
        <a:srgbClr val="009A44"/>
      </a:accent3>
      <a:accent4>
        <a:srgbClr val="C4D600"/>
      </a:accent4>
      <a:accent5>
        <a:srgbClr val="E31C79"/>
      </a:accent5>
      <a:accent6>
        <a:srgbClr val="FF6A13"/>
      </a:accent6>
      <a:hlink>
        <a:srgbClr val="9D2235"/>
      </a:hlink>
      <a:folHlink>
        <a:srgbClr val="2A2867"/>
      </a:folHlink>
    </a:clrScheme>
    <a:fontScheme name="1_VBS_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24AFE9D-DB39-4CD5-A251-DA3244006D67}" vid="{99C01956-076F-4DC8-B2BB-EF22AF1F9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2244A15CCB749AB9E2EBEF64C2511" ma:contentTypeVersion="0" ma:contentTypeDescription="Create a new document." ma:contentTypeScope="" ma:versionID="0d958761bbf126cbabb3ef3a100f4d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BEBB0B-1048-4912-AAEB-E06A0B04D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7DFC07-F25B-47A5-9457-36E08CA41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_VBS_Pres_B</Template>
  <TotalTime>67</TotalTime>
  <Words>336</Words>
  <Application>Microsoft Office PowerPoint</Application>
  <PresentationFormat>On-screen Show (16:9)</PresentationFormat>
  <Paragraphs>45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_VBS_16-9_ThemeBlue</vt:lpstr>
      <vt:lpstr>Prof. dr. Sophie Manigart, Vlerick Business School and Ghent University</vt:lpstr>
      <vt:lpstr>PowerPoint Presentation</vt:lpstr>
      <vt:lpstr>The most pressing problems faced by euro area SMEs</vt:lpstr>
      <vt:lpstr>PowerPoint Presentation</vt:lpstr>
      <vt:lpstr>European Family firms: probability of issuing external equity (n=160)</vt:lpstr>
      <vt:lpstr>Family firms: preferred type of investors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one challenge for growth...</vt:lpstr>
      <vt:lpstr>PowerPoint Presentation</vt:lpstr>
      <vt:lpstr>Unicorns require a lot of funding</vt:lpstr>
      <vt:lpstr>Crowdfunding, BA and VC Amounts invested (€bn) and number of deals, Europe</vt:lpstr>
      <vt:lpstr>SME IPOs in Europe</vt:lpstr>
      <vt:lpstr>VC in Europe lags US &amp; Canada in VC as % GDP</vt:lpstr>
      <vt:lpstr>PowerPoint Presentation</vt:lpstr>
      <vt:lpstr>PowerPoint Presentation</vt:lpstr>
      <vt:lpstr>PowerPoint Presentation</vt:lpstr>
      <vt:lpstr>EU: ESCALAR</vt:lpstr>
      <vt:lpstr>Government intervention</vt:lpstr>
      <vt:lpstr>Let’s connect Sophie.Manigart@Vlerick.com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dr. Sophie Manigart, Vlerick Business School and Ghent University</dc:title>
  <dc:creator>Sophie Manigart</dc:creator>
  <dc:description>vs_3.0_02-06-2016</dc:description>
  <cp:lastModifiedBy>Apostolos Thomadakis</cp:lastModifiedBy>
  <cp:revision>28</cp:revision>
  <dcterms:created xsi:type="dcterms:W3CDTF">2020-02-24T09:08:22Z</dcterms:created>
  <dcterms:modified xsi:type="dcterms:W3CDTF">2020-02-24T16:10:01Z</dcterms:modified>
</cp:coreProperties>
</file>