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59" r:id="rId5"/>
    <p:sldId id="260" r:id="rId6"/>
    <p:sldId id="261" r:id="rId7"/>
    <p:sldId id="264" r:id="rId8"/>
    <p:sldId id="265" r:id="rId9"/>
    <p:sldId id="262" r:id="rId10"/>
    <p:sldId id="263"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62D8B5-CCA6-4EAB-8A2D-303AB2CD9A4D}" type="datetimeFigureOut">
              <a:rPr lang="en-GB" smtClean="0"/>
              <a:t>04/07/2017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B823D8-8BD5-475C-81F7-E2DE44DDB28E}" type="slidenum">
              <a:rPr lang="en-GB" smtClean="0"/>
              <a:t>‹#›</a:t>
            </a:fld>
            <a:endParaRPr lang="en-GB"/>
          </a:p>
        </p:txBody>
      </p:sp>
    </p:spTree>
    <p:extLst>
      <p:ext uri="{BB962C8B-B14F-4D97-AF65-F5344CB8AC3E}">
        <p14:creationId xmlns:p14="http://schemas.microsoft.com/office/powerpoint/2010/main" val="9175751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DB823D8-8BD5-475C-81F7-E2DE44DDB28E}" type="slidenum">
              <a:rPr lang="en-GB" smtClean="0"/>
              <a:t>1</a:t>
            </a:fld>
            <a:endParaRPr lang="en-GB"/>
          </a:p>
        </p:txBody>
      </p:sp>
    </p:spTree>
    <p:extLst>
      <p:ext uri="{BB962C8B-B14F-4D97-AF65-F5344CB8AC3E}">
        <p14:creationId xmlns:p14="http://schemas.microsoft.com/office/powerpoint/2010/main" val="3619508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3EF373A-35FB-482B-85D2-2E1F5B0AE48E}" type="datetime1">
              <a:rPr lang="en-GB" smtClean="0"/>
              <a:t>04/07/2017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75B25EF-D3E6-4126-9D84-ED56FC0C2740}" type="slidenum">
              <a:rPr lang="en-GB" smtClean="0"/>
              <a:t>‹#›</a:t>
            </a:fld>
            <a:endParaRPr lang="en-GB"/>
          </a:p>
        </p:txBody>
      </p:sp>
    </p:spTree>
    <p:extLst>
      <p:ext uri="{BB962C8B-B14F-4D97-AF65-F5344CB8AC3E}">
        <p14:creationId xmlns:p14="http://schemas.microsoft.com/office/powerpoint/2010/main" val="30889984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30C75E3-FEEE-4688-81ED-E6B1D9A37D7D}" type="datetime1">
              <a:rPr lang="en-GB" smtClean="0"/>
              <a:t>04/07/2017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75B25EF-D3E6-4126-9D84-ED56FC0C2740}" type="slidenum">
              <a:rPr lang="en-GB" smtClean="0"/>
              <a:t>‹#›</a:t>
            </a:fld>
            <a:endParaRPr lang="en-GB"/>
          </a:p>
        </p:txBody>
      </p:sp>
    </p:spTree>
    <p:extLst>
      <p:ext uri="{BB962C8B-B14F-4D97-AF65-F5344CB8AC3E}">
        <p14:creationId xmlns:p14="http://schemas.microsoft.com/office/powerpoint/2010/main" val="2061859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3F2E2EE-12A4-48D4-8217-83382AD880C9}" type="datetime1">
              <a:rPr lang="en-GB" smtClean="0"/>
              <a:t>04/07/2017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75B25EF-D3E6-4126-9D84-ED56FC0C2740}" type="slidenum">
              <a:rPr lang="en-GB" smtClean="0"/>
              <a:t>‹#›</a:t>
            </a:fld>
            <a:endParaRPr lang="en-GB"/>
          </a:p>
        </p:txBody>
      </p:sp>
    </p:spTree>
    <p:extLst>
      <p:ext uri="{BB962C8B-B14F-4D97-AF65-F5344CB8AC3E}">
        <p14:creationId xmlns:p14="http://schemas.microsoft.com/office/powerpoint/2010/main" val="3776456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0D22C07-1651-45EE-9926-740099276528}" type="datetime1">
              <a:rPr lang="en-GB" smtClean="0"/>
              <a:t>04/07/2017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75B25EF-D3E6-4126-9D84-ED56FC0C2740}" type="slidenum">
              <a:rPr lang="en-GB" smtClean="0"/>
              <a:t>‹#›</a:t>
            </a:fld>
            <a:endParaRPr lang="en-GB"/>
          </a:p>
        </p:txBody>
      </p:sp>
    </p:spTree>
    <p:extLst>
      <p:ext uri="{BB962C8B-B14F-4D97-AF65-F5344CB8AC3E}">
        <p14:creationId xmlns:p14="http://schemas.microsoft.com/office/powerpoint/2010/main" val="2531298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BFE328-A8C2-496F-8F70-82C2C69158F0}" type="datetime1">
              <a:rPr lang="en-GB" smtClean="0"/>
              <a:t>04/07/2017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75B25EF-D3E6-4126-9D84-ED56FC0C2740}" type="slidenum">
              <a:rPr lang="en-GB" smtClean="0"/>
              <a:t>‹#›</a:t>
            </a:fld>
            <a:endParaRPr lang="en-GB"/>
          </a:p>
        </p:txBody>
      </p:sp>
    </p:spTree>
    <p:extLst>
      <p:ext uri="{BB962C8B-B14F-4D97-AF65-F5344CB8AC3E}">
        <p14:creationId xmlns:p14="http://schemas.microsoft.com/office/powerpoint/2010/main" val="546980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FE7307F-199C-4036-8009-F575B93AC585}" type="datetime1">
              <a:rPr lang="en-GB" smtClean="0"/>
              <a:t>04/07/2017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75B25EF-D3E6-4126-9D84-ED56FC0C2740}" type="slidenum">
              <a:rPr lang="en-GB" smtClean="0"/>
              <a:t>‹#›</a:t>
            </a:fld>
            <a:endParaRPr lang="en-GB"/>
          </a:p>
        </p:txBody>
      </p:sp>
    </p:spTree>
    <p:extLst>
      <p:ext uri="{BB962C8B-B14F-4D97-AF65-F5344CB8AC3E}">
        <p14:creationId xmlns:p14="http://schemas.microsoft.com/office/powerpoint/2010/main" val="3240069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4043E85-3075-4EFC-BD8F-641024A3B8CA}" type="datetime1">
              <a:rPr lang="en-GB" smtClean="0"/>
              <a:t>04/07/2017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75B25EF-D3E6-4126-9D84-ED56FC0C2740}" type="slidenum">
              <a:rPr lang="en-GB" smtClean="0"/>
              <a:t>‹#›</a:t>
            </a:fld>
            <a:endParaRPr lang="en-GB"/>
          </a:p>
        </p:txBody>
      </p:sp>
    </p:spTree>
    <p:extLst>
      <p:ext uri="{BB962C8B-B14F-4D97-AF65-F5344CB8AC3E}">
        <p14:creationId xmlns:p14="http://schemas.microsoft.com/office/powerpoint/2010/main" val="30559381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8D4BD76-35D3-409A-B75A-6694E051BE6C}" type="datetime1">
              <a:rPr lang="en-GB" smtClean="0"/>
              <a:t>04/07/2017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75B25EF-D3E6-4126-9D84-ED56FC0C2740}" type="slidenum">
              <a:rPr lang="en-GB" smtClean="0"/>
              <a:t>‹#›</a:t>
            </a:fld>
            <a:endParaRPr lang="en-GB"/>
          </a:p>
        </p:txBody>
      </p:sp>
    </p:spTree>
    <p:extLst>
      <p:ext uri="{BB962C8B-B14F-4D97-AF65-F5344CB8AC3E}">
        <p14:creationId xmlns:p14="http://schemas.microsoft.com/office/powerpoint/2010/main" val="1460545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15EC15-7D47-4015-B652-10B6D696B075}" type="datetime1">
              <a:rPr lang="en-GB" smtClean="0"/>
              <a:t>04/07/2017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75B25EF-D3E6-4126-9D84-ED56FC0C2740}" type="slidenum">
              <a:rPr lang="en-GB" smtClean="0"/>
              <a:t>‹#›</a:t>
            </a:fld>
            <a:endParaRPr lang="en-GB"/>
          </a:p>
        </p:txBody>
      </p:sp>
    </p:spTree>
    <p:extLst>
      <p:ext uri="{BB962C8B-B14F-4D97-AF65-F5344CB8AC3E}">
        <p14:creationId xmlns:p14="http://schemas.microsoft.com/office/powerpoint/2010/main" val="741413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B1A41C-980F-4636-8BDB-1A6CA39B3FE0}" type="datetime1">
              <a:rPr lang="en-GB" smtClean="0"/>
              <a:t>04/07/2017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75B25EF-D3E6-4126-9D84-ED56FC0C2740}" type="slidenum">
              <a:rPr lang="en-GB" smtClean="0"/>
              <a:t>‹#›</a:t>
            </a:fld>
            <a:endParaRPr lang="en-GB"/>
          </a:p>
        </p:txBody>
      </p:sp>
    </p:spTree>
    <p:extLst>
      <p:ext uri="{BB962C8B-B14F-4D97-AF65-F5344CB8AC3E}">
        <p14:creationId xmlns:p14="http://schemas.microsoft.com/office/powerpoint/2010/main" val="791177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5A011E-4951-48DA-94F9-3A2B48E64247}" type="datetime1">
              <a:rPr lang="en-GB" smtClean="0"/>
              <a:t>04/07/2017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75B25EF-D3E6-4126-9D84-ED56FC0C2740}" type="slidenum">
              <a:rPr lang="en-GB" smtClean="0"/>
              <a:t>‹#›</a:t>
            </a:fld>
            <a:endParaRPr lang="en-GB"/>
          </a:p>
        </p:txBody>
      </p:sp>
    </p:spTree>
    <p:extLst>
      <p:ext uri="{BB962C8B-B14F-4D97-AF65-F5344CB8AC3E}">
        <p14:creationId xmlns:p14="http://schemas.microsoft.com/office/powerpoint/2010/main" val="3138268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0D1445-61E8-42A6-B2AC-E9D004C1ACD4}" type="datetime1">
              <a:rPr lang="en-GB" smtClean="0"/>
              <a:t>04/07/2017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5B25EF-D3E6-4126-9D84-ED56FC0C2740}" type="slidenum">
              <a:rPr lang="en-GB" smtClean="0"/>
              <a:t>‹#›</a:t>
            </a:fld>
            <a:endParaRPr lang="en-GB"/>
          </a:p>
        </p:txBody>
      </p:sp>
    </p:spTree>
    <p:extLst>
      <p:ext uri="{BB962C8B-B14F-4D97-AF65-F5344CB8AC3E}">
        <p14:creationId xmlns:p14="http://schemas.microsoft.com/office/powerpoint/2010/main" val="28178209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papers.ssrn.com/sol3/papers.cfm?abstract_id=2990669"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4"/>
            <a:ext cx="9144000" cy="1470712"/>
          </a:xfrm>
        </p:spPr>
        <p:txBody>
          <a:bodyPr>
            <a:normAutofit fontScale="90000"/>
          </a:bodyPr>
          <a:lstStyle/>
          <a:p>
            <a:r>
              <a:rPr lang="en-GB" sz="5300" dirty="0" smtClean="0"/>
              <a:t>CMU Roundtable </a:t>
            </a:r>
            <a:br>
              <a:rPr lang="en-GB" sz="5300" dirty="0" smtClean="0"/>
            </a:br>
            <a:r>
              <a:rPr lang="en-GB" sz="5300" dirty="0" smtClean="0"/>
              <a:t>4 July, Brussels</a:t>
            </a:r>
            <a:r>
              <a:rPr lang="en-GB" dirty="0" smtClean="0"/>
              <a:t>	</a:t>
            </a:r>
            <a:endParaRPr lang="en-GB" dirty="0"/>
          </a:p>
        </p:txBody>
      </p:sp>
      <p:sp>
        <p:nvSpPr>
          <p:cNvPr id="3" name="Subtitle 2"/>
          <p:cNvSpPr>
            <a:spLocks noGrp="1"/>
          </p:cNvSpPr>
          <p:nvPr>
            <p:ph type="subTitle" idx="1"/>
          </p:nvPr>
        </p:nvSpPr>
        <p:spPr>
          <a:xfrm>
            <a:off x="1524000" y="2975212"/>
            <a:ext cx="9144000" cy="2292824"/>
          </a:xfrm>
        </p:spPr>
        <p:txBody>
          <a:bodyPr>
            <a:normAutofit/>
          </a:bodyPr>
          <a:lstStyle/>
          <a:p>
            <a:r>
              <a:rPr lang="en-GB" sz="3000" dirty="0" smtClean="0"/>
              <a:t>Capital Markets, Debt Finance and the EU Capital Markets Union: A Law and Finance Critique</a:t>
            </a:r>
          </a:p>
          <a:p>
            <a:endParaRPr lang="en-GB" dirty="0" smtClean="0"/>
          </a:p>
          <a:p>
            <a:r>
              <a:rPr lang="en-GB" dirty="0" smtClean="0"/>
              <a:t>Dr Vincenzo </a:t>
            </a:r>
            <a:r>
              <a:rPr lang="en-GB" dirty="0" err="1" smtClean="0"/>
              <a:t>Bavoso</a:t>
            </a:r>
            <a:endParaRPr lang="en-GB" dirty="0" smtClean="0"/>
          </a:p>
          <a:p>
            <a:r>
              <a:rPr lang="en-GB" dirty="0" smtClean="0"/>
              <a:t>Lecturer in Commercial Law, University of Manchester</a:t>
            </a:r>
            <a:endParaRPr lang="en-GB" dirty="0"/>
          </a:p>
        </p:txBody>
      </p:sp>
      <p:sp>
        <p:nvSpPr>
          <p:cNvPr id="4" name="Slide Number Placeholder 3"/>
          <p:cNvSpPr>
            <a:spLocks noGrp="1"/>
          </p:cNvSpPr>
          <p:nvPr>
            <p:ph type="sldNum" sz="quarter" idx="12"/>
          </p:nvPr>
        </p:nvSpPr>
        <p:spPr/>
        <p:txBody>
          <a:bodyPr/>
          <a:lstStyle/>
          <a:p>
            <a:fld id="{375B25EF-D3E6-4126-9D84-ED56FC0C2740}" type="slidenum">
              <a:rPr lang="en-GB" smtClean="0"/>
              <a:t>1</a:t>
            </a:fld>
            <a:endParaRPr lang="en-GB"/>
          </a:p>
        </p:txBody>
      </p:sp>
    </p:spTree>
    <p:extLst>
      <p:ext uri="{BB962C8B-B14F-4D97-AF65-F5344CB8AC3E}">
        <p14:creationId xmlns:p14="http://schemas.microsoft.com/office/powerpoint/2010/main" val="27701535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76821"/>
          </a:xfrm>
        </p:spPr>
        <p:txBody>
          <a:bodyPr/>
          <a:lstStyle/>
          <a:p>
            <a:r>
              <a:rPr lang="en-GB" dirty="0" smtClean="0"/>
              <a:t>Leverage and instability</a:t>
            </a:r>
            <a:endParaRPr lang="en-GB" dirty="0"/>
          </a:p>
        </p:txBody>
      </p:sp>
      <p:sp>
        <p:nvSpPr>
          <p:cNvPr id="3" name="Content Placeholder 2"/>
          <p:cNvSpPr>
            <a:spLocks noGrp="1"/>
          </p:cNvSpPr>
          <p:nvPr>
            <p:ph idx="1"/>
          </p:nvPr>
        </p:nvSpPr>
        <p:spPr>
          <a:xfrm>
            <a:off x="838200" y="1241945"/>
            <a:ext cx="10515600" cy="5114405"/>
          </a:xfrm>
        </p:spPr>
        <p:txBody>
          <a:bodyPr>
            <a:normAutofit fontScale="70000" lnSpcReduction="20000"/>
          </a:bodyPr>
          <a:lstStyle/>
          <a:p>
            <a:r>
              <a:rPr lang="en-GB" dirty="0" smtClean="0"/>
              <a:t>Leverage has been recognised as a path dependence process in relation to financial stability </a:t>
            </a:r>
          </a:p>
          <a:p>
            <a:r>
              <a:rPr lang="en-GB" dirty="0" smtClean="0"/>
              <a:t>Focus on way in which banks affect the leverage cycle through investment decisions and portfolio problems they face in specific periods</a:t>
            </a:r>
          </a:p>
          <a:p>
            <a:r>
              <a:rPr lang="en-GB" dirty="0" smtClean="0"/>
              <a:t>During good states of the economy, characterised by optimism, banks are willing to take more risks (invest in riskier projects/assets) and at the same time creditors are willing to extend finance more easily, despite the increase in riskiness</a:t>
            </a:r>
          </a:p>
          <a:p>
            <a:r>
              <a:rPr lang="en-GB" dirty="0" smtClean="0"/>
              <a:t>Creditors are willing to offer low borrowing rates notwithstanding the riskier projects that debtors have invested in (role of financial innovation, </a:t>
            </a:r>
            <a:r>
              <a:rPr lang="en-GB" dirty="0" err="1" smtClean="0"/>
              <a:t>tranched</a:t>
            </a:r>
            <a:r>
              <a:rPr lang="en-GB" dirty="0" smtClean="0"/>
              <a:t> CDOs and CDS)</a:t>
            </a:r>
          </a:p>
          <a:p>
            <a:r>
              <a:rPr lang="en-GB" dirty="0" smtClean="0"/>
              <a:t>This dynamic allows financial institutions to increase their leverage and also the possibility of default due to the underlying risky assets/projects; When a bad state realises then, financial instability will ensue</a:t>
            </a:r>
          </a:p>
          <a:p>
            <a:r>
              <a:rPr lang="en-GB" dirty="0" smtClean="0"/>
              <a:t>As economic prospects deteriorate, the level of leverage starts going down as higher interest rates are charged</a:t>
            </a:r>
          </a:p>
          <a:p>
            <a:r>
              <a:rPr lang="en-GB" dirty="0" smtClean="0"/>
              <a:t>A fall in asset price ensues and this process is further worsened in the event of a contextual increase of margins (see run on the repo preceding Lehman)</a:t>
            </a:r>
          </a:p>
          <a:p>
            <a:r>
              <a:rPr lang="en-GB" dirty="0" smtClean="0"/>
              <a:t>Once asset prices fall, banks shift their investment patterns and only choose safe projects/assets, in order to balance the cost of leverage</a:t>
            </a:r>
          </a:p>
          <a:p>
            <a:r>
              <a:rPr lang="en-GB" dirty="0" smtClean="0"/>
              <a:t>… Minsky instability hypothesis</a:t>
            </a:r>
          </a:p>
          <a:p>
            <a:endParaRPr lang="en-GB" dirty="0"/>
          </a:p>
        </p:txBody>
      </p:sp>
      <p:sp>
        <p:nvSpPr>
          <p:cNvPr id="4" name="Slide Number Placeholder 3"/>
          <p:cNvSpPr>
            <a:spLocks noGrp="1"/>
          </p:cNvSpPr>
          <p:nvPr>
            <p:ph type="sldNum" sz="quarter" idx="12"/>
          </p:nvPr>
        </p:nvSpPr>
        <p:spPr/>
        <p:txBody>
          <a:bodyPr/>
          <a:lstStyle/>
          <a:p>
            <a:fld id="{375B25EF-D3E6-4126-9D84-ED56FC0C2740}" type="slidenum">
              <a:rPr lang="en-GB" smtClean="0"/>
              <a:t>10</a:t>
            </a:fld>
            <a:endParaRPr lang="en-GB"/>
          </a:p>
        </p:txBody>
      </p:sp>
    </p:spTree>
    <p:extLst>
      <p:ext uri="{BB962C8B-B14F-4D97-AF65-F5344CB8AC3E}">
        <p14:creationId xmlns:p14="http://schemas.microsoft.com/office/powerpoint/2010/main" val="9997049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22230"/>
          </a:xfrm>
        </p:spPr>
        <p:txBody>
          <a:bodyPr/>
          <a:lstStyle/>
          <a:p>
            <a:r>
              <a:rPr lang="en-GB" dirty="0" smtClean="0"/>
              <a:t>Regulation of market-based finance: STS</a:t>
            </a:r>
            <a:endParaRPr lang="en-GB" dirty="0"/>
          </a:p>
        </p:txBody>
      </p:sp>
      <p:sp>
        <p:nvSpPr>
          <p:cNvPr id="3" name="Content Placeholder 2"/>
          <p:cNvSpPr>
            <a:spLocks noGrp="1"/>
          </p:cNvSpPr>
          <p:nvPr>
            <p:ph idx="1"/>
          </p:nvPr>
        </p:nvSpPr>
        <p:spPr>
          <a:xfrm>
            <a:off x="838200" y="1364776"/>
            <a:ext cx="10515600" cy="4991574"/>
          </a:xfrm>
        </p:spPr>
        <p:txBody>
          <a:bodyPr>
            <a:normAutofit fontScale="85000" lnSpcReduction="20000"/>
          </a:bodyPr>
          <a:lstStyle/>
          <a:p>
            <a:r>
              <a:rPr lang="en-GB" dirty="0" smtClean="0"/>
              <a:t>Regulatory efforts under STS framework have sought to 1) define sustainable high-quality securitisation that would achieve the beneficial functions of the transaction while reducing asymmetry of information and excessive risk-taking, and; 2) design a regulatory regime for products that comply with the definition and are thus attached a different risk calibration</a:t>
            </a:r>
          </a:p>
          <a:p>
            <a:r>
              <a:rPr lang="en-GB" u="sng" dirty="0"/>
              <a:t>S</a:t>
            </a:r>
            <a:r>
              <a:rPr lang="en-GB" u="sng" dirty="0" smtClean="0"/>
              <a:t>implicity</a:t>
            </a:r>
            <a:r>
              <a:rPr lang="en-GB" dirty="0" smtClean="0"/>
              <a:t> requires the underlying exposures to be homogeneous and it prohibits re-securitisations, and restricts the use of derivatives for hedging purposes only </a:t>
            </a:r>
          </a:p>
          <a:p>
            <a:r>
              <a:rPr lang="en-GB" u="sng" dirty="0"/>
              <a:t>T</a:t>
            </a:r>
            <a:r>
              <a:rPr lang="en-GB" u="sng" dirty="0" smtClean="0"/>
              <a:t>ransparency</a:t>
            </a:r>
            <a:r>
              <a:rPr lang="en-GB" dirty="0" smtClean="0"/>
              <a:t> requires compliance with transparency and disclosure requirements </a:t>
            </a:r>
          </a:p>
          <a:p>
            <a:r>
              <a:rPr lang="en-GB" u="sng" dirty="0"/>
              <a:t>S</a:t>
            </a:r>
            <a:r>
              <a:rPr lang="en-GB" u="sng" dirty="0" smtClean="0"/>
              <a:t>tandardisation</a:t>
            </a:r>
            <a:r>
              <a:rPr lang="en-GB" dirty="0" smtClean="0"/>
              <a:t> requires the transfer of assets to the SPV to be a true sale, which means that synthetic transactions fall outside the umbrella of STS</a:t>
            </a:r>
          </a:p>
          <a:p>
            <a:r>
              <a:rPr lang="en-GB" dirty="0" smtClean="0"/>
              <a:t>System designed to verify compliance: Commission opted for a private notification process , instead of a public certification system – Institutional framework?</a:t>
            </a:r>
          </a:p>
          <a:p>
            <a:r>
              <a:rPr lang="en-GB" dirty="0"/>
              <a:t>I</a:t>
            </a:r>
            <a:r>
              <a:rPr lang="en-GB" dirty="0" smtClean="0"/>
              <a:t>ncomplete definition of simplicity under the STS regulation: </a:t>
            </a:r>
            <a:r>
              <a:rPr lang="en-GB" dirty="0" err="1" smtClean="0"/>
              <a:t>tranching</a:t>
            </a:r>
            <a:r>
              <a:rPr lang="en-GB" dirty="0" smtClean="0"/>
              <a:t> still allowed and there may be room for synthetics</a:t>
            </a:r>
          </a:p>
          <a:p>
            <a:endParaRPr lang="en-GB" dirty="0"/>
          </a:p>
        </p:txBody>
      </p:sp>
      <p:sp>
        <p:nvSpPr>
          <p:cNvPr id="4" name="Slide Number Placeholder 3"/>
          <p:cNvSpPr>
            <a:spLocks noGrp="1"/>
          </p:cNvSpPr>
          <p:nvPr>
            <p:ph type="sldNum" sz="quarter" idx="12"/>
          </p:nvPr>
        </p:nvSpPr>
        <p:spPr/>
        <p:txBody>
          <a:bodyPr/>
          <a:lstStyle/>
          <a:p>
            <a:fld id="{375B25EF-D3E6-4126-9D84-ED56FC0C2740}" type="slidenum">
              <a:rPr lang="en-GB" smtClean="0"/>
              <a:t>11</a:t>
            </a:fld>
            <a:endParaRPr lang="en-GB"/>
          </a:p>
        </p:txBody>
      </p:sp>
    </p:spTree>
    <p:extLst>
      <p:ext uri="{BB962C8B-B14F-4D97-AF65-F5344CB8AC3E}">
        <p14:creationId xmlns:p14="http://schemas.microsoft.com/office/powerpoint/2010/main" val="25879807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04117"/>
          </a:xfrm>
        </p:spPr>
        <p:txBody>
          <a:bodyPr/>
          <a:lstStyle/>
          <a:p>
            <a:r>
              <a:rPr lang="en-GB" dirty="0" smtClean="0"/>
              <a:t>Regulation of market-based finance: SFT</a:t>
            </a:r>
            <a:endParaRPr lang="en-GB" dirty="0"/>
          </a:p>
        </p:txBody>
      </p:sp>
      <p:sp>
        <p:nvSpPr>
          <p:cNvPr id="3" name="Content Placeholder 2"/>
          <p:cNvSpPr>
            <a:spLocks noGrp="1"/>
          </p:cNvSpPr>
          <p:nvPr>
            <p:ph idx="1"/>
          </p:nvPr>
        </p:nvSpPr>
        <p:spPr>
          <a:xfrm>
            <a:off x="838200" y="1269241"/>
            <a:ext cx="10515600" cy="5199797"/>
          </a:xfrm>
        </p:spPr>
        <p:txBody>
          <a:bodyPr>
            <a:normAutofit fontScale="85000" lnSpcReduction="10000"/>
          </a:bodyPr>
          <a:lstStyle/>
          <a:p>
            <a:r>
              <a:rPr lang="en-GB" dirty="0" smtClean="0"/>
              <a:t>Securities Financing Transactions Regulation aimed at reducing risks and increasing transparency in repo-type transactions</a:t>
            </a:r>
          </a:p>
          <a:p>
            <a:r>
              <a:rPr lang="en-GB" dirty="0"/>
              <a:t>F</a:t>
            </a:r>
            <a:r>
              <a:rPr lang="en-GB" dirty="0" smtClean="0"/>
              <a:t>irst strategy is represented by limits on the reuse of financial instruments received as collateral by the transaction counterparties (article 15)</a:t>
            </a:r>
          </a:p>
          <a:p>
            <a:r>
              <a:rPr lang="en-GB" dirty="0"/>
              <a:t>S</a:t>
            </a:r>
            <a:r>
              <a:rPr lang="en-GB" dirty="0" smtClean="0"/>
              <a:t>econd strategy is represented by reporting requirements embedded in articles 4 and 13 of the Regulation</a:t>
            </a:r>
          </a:p>
          <a:p>
            <a:r>
              <a:rPr lang="en-GB" dirty="0"/>
              <a:t>Q</a:t>
            </a:r>
            <a:r>
              <a:rPr lang="en-GB" dirty="0" smtClean="0"/>
              <a:t>uestion of minimum requirements for haircuts was left to the Financial Stability Board through a framework for SFT haircuts (2015): two main provisions:</a:t>
            </a:r>
          </a:p>
          <a:p>
            <a:r>
              <a:rPr lang="en-GB" dirty="0" smtClean="0"/>
              <a:t>a) incorporating qualitative factors into new or existing methodologies used by repo counterparties to calculate haircuts; b) applying de </a:t>
            </a:r>
            <a:r>
              <a:rPr lang="en-GB" dirty="0" err="1" smtClean="0"/>
              <a:t>minimis</a:t>
            </a:r>
            <a:r>
              <a:rPr lang="en-GB" dirty="0" smtClean="0"/>
              <a:t> through-the-cycle haircut floors to non-centrally-cleared repos, where financing against collateral, other than government securities, is provided to non-bank entities</a:t>
            </a:r>
          </a:p>
          <a:p>
            <a:r>
              <a:rPr lang="en-GB" dirty="0"/>
              <a:t>M</a:t>
            </a:r>
            <a:r>
              <a:rPr lang="en-GB" dirty="0" smtClean="0"/>
              <a:t>ore direct and intrusive regulation of the repo market is needed in order to achieve the level of financial stability that is desired by the EU Commission (Cullen; </a:t>
            </a:r>
            <a:r>
              <a:rPr lang="en-GB" dirty="0" err="1" smtClean="0"/>
              <a:t>Saguato</a:t>
            </a:r>
            <a:r>
              <a:rPr lang="en-GB" dirty="0" smtClean="0"/>
              <a:t>; Ricks; </a:t>
            </a:r>
            <a:r>
              <a:rPr lang="en-GB" dirty="0" err="1" smtClean="0"/>
              <a:t>Constancio</a:t>
            </a:r>
            <a:r>
              <a:rPr lang="en-GB" dirty="0" smtClean="0"/>
              <a:t>)</a:t>
            </a:r>
          </a:p>
          <a:p>
            <a:endParaRPr lang="en-GB" dirty="0"/>
          </a:p>
        </p:txBody>
      </p:sp>
      <p:sp>
        <p:nvSpPr>
          <p:cNvPr id="4" name="Slide Number Placeholder 3"/>
          <p:cNvSpPr>
            <a:spLocks noGrp="1"/>
          </p:cNvSpPr>
          <p:nvPr>
            <p:ph type="sldNum" sz="quarter" idx="12"/>
          </p:nvPr>
        </p:nvSpPr>
        <p:spPr/>
        <p:txBody>
          <a:bodyPr/>
          <a:lstStyle/>
          <a:p>
            <a:fld id="{375B25EF-D3E6-4126-9D84-ED56FC0C2740}" type="slidenum">
              <a:rPr lang="en-GB" smtClean="0"/>
              <a:t>12</a:t>
            </a:fld>
            <a:endParaRPr lang="en-GB"/>
          </a:p>
        </p:txBody>
      </p:sp>
    </p:spTree>
    <p:extLst>
      <p:ext uri="{BB962C8B-B14F-4D97-AF65-F5344CB8AC3E}">
        <p14:creationId xmlns:p14="http://schemas.microsoft.com/office/powerpoint/2010/main" val="19824811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67639"/>
          </a:xfrm>
        </p:spPr>
        <p:txBody>
          <a:bodyPr/>
          <a:lstStyle/>
          <a:p>
            <a:r>
              <a:rPr lang="en-GB" dirty="0" smtClean="0"/>
              <a:t>Conclusion </a:t>
            </a:r>
            <a:endParaRPr lang="en-GB" dirty="0"/>
          </a:p>
        </p:txBody>
      </p:sp>
      <p:sp>
        <p:nvSpPr>
          <p:cNvPr id="3" name="Content Placeholder 2"/>
          <p:cNvSpPr>
            <a:spLocks noGrp="1"/>
          </p:cNvSpPr>
          <p:nvPr>
            <p:ph idx="1"/>
          </p:nvPr>
        </p:nvSpPr>
        <p:spPr>
          <a:xfrm>
            <a:off x="838200" y="1009934"/>
            <a:ext cx="10515600" cy="5167030"/>
          </a:xfrm>
        </p:spPr>
        <p:txBody>
          <a:bodyPr>
            <a:normAutofit fontScale="92500" lnSpcReduction="20000"/>
          </a:bodyPr>
          <a:lstStyle/>
          <a:p>
            <a:r>
              <a:rPr lang="en-GB" dirty="0" smtClean="0"/>
              <a:t>CMU will inevitably resuscitate a number of practices and credit channels that were prevalent before 2008 – very realistic risk of more financialised economies, increasing levels of debt, and leverage</a:t>
            </a:r>
          </a:p>
          <a:p>
            <a:r>
              <a:rPr lang="en-GB" dirty="0" smtClean="0"/>
              <a:t>Basel III framework, with Leverage Ratio plus the Liquidity Coverage Ratio and the Net Stable Funding Ratio, designed to control the level of leverage and banks’ ability to withstand shocks, represent clear improvement of pre-2008 scenario</a:t>
            </a:r>
          </a:p>
          <a:p>
            <a:r>
              <a:rPr lang="en-GB" dirty="0" smtClean="0"/>
              <a:t>But their effectiveness is premised on a number of assumptions </a:t>
            </a:r>
          </a:p>
          <a:p>
            <a:pPr marL="514350" indent="-514350">
              <a:buFont typeface="+mj-lt"/>
              <a:buAutoNum type="arabicPeriod"/>
            </a:pPr>
            <a:r>
              <a:rPr lang="en-GB" dirty="0" smtClean="0"/>
              <a:t>Liquidity of the financial system and availability of collateral – long-standing scarcity of safe collateral and questions on its real quality</a:t>
            </a:r>
          </a:p>
          <a:p>
            <a:pPr marL="514350" indent="-514350">
              <a:buFont typeface="+mj-lt"/>
              <a:buAutoNum type="arabicPeriod"/>
            </a:pPr>
            <a:r>
              <a:rPr lang="en-GB" dirty="0" smtClean="0"/>
              <a:t>Assumption that market discipline would suffice to control and rein in excessive risks and creation of too much debt</a:t>
            </a:r>
          </a:p>
          <a:p>
            <a:r>
              <a:rPr lang="en-GB" dirty="0" smtClean="0"/>
              <a:t>Commitment to long-term goals and sustainable finance, as per Dombrovskis, need a re-engineering of the financial system, so that risks can be internalised and financial system made more resilient </a:t>
            </a:r>
          </a:p>
          <a:p>
            <a:endParaRPr lang="en-GB" dirty="0"/>
          </a:p>
        </p:txBody>
      </p:sp>
      <p:sp>
        <p:nvSpPr>
          <p:cNvPr id="4" name="Slide Number Placeholder 3"/>
          <p:cNvSpPr>
            <a:spLocks noGrp="1"/>
          </p:cNvSpPr>
          <p:nvPr>
            <p:ph type="sldNum" sz="quarter" idx="12"/>
          </p:nvPr>
        </p:nvSpPr>
        <p:spPr/>
        <p:txBody>
          <a:bodyPr/>
          <a:lstStyle/>
          <a:p>
            <a:fld id="{375B25EF-D3E6-4126-9D84-ED56FC0C2740}" type="slidenum">
              <a:rPr lang="en-GB" smtClean="0"/>
              <a:t>13</a:t>
            </a:fld>
            <a:endParaRPr lang="en-GB"/>
          </a:p>
        </p:txBody>
      </p:sp>
    </p:spTree>
    <p:extLst>
      <p:ext uri="{BB962C8B-B14F-4D97-AF65-F5344CB8AC3E}">
        <p14:creationId xmlns:p14="http://schemas.microsoft.com/office/powerpoint/2010/main" val="35905026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Questions and answers</a:t>
            </a:r>
            <a:endParaRPr lang="en-GB" dirty="0"/>
          </a:p>
        </p:txBody>
      </p:sp>
      <p:sp>
        <p:nvSpPr>
          <p:cNvPr id="3" name="Content Placeholder 2"/>
          <p:cNvSpPr>
            <a:spLocks noGrp="1"/>
          </p:cNvSpPr>
          <p:nvPr>
            <p:ph idx="1"/>
          </p:nvPr>
        </p:nvSpPr>
        <p:spPr/>
        <p:txBody>
          <a:bodyPr/>
          <a:lstStyle/>
          <a:p>
            <a:endParaRPr lang="en-GB" dirty="0" smtClean="0"/>
          </a:p>
          <a:p>
            <a:r>
              <a:rPr lang="en-GB" dirty="0" smtClean="0"/>
              <a:t>A long draft paper related to this presentation can be found on SSRN, at: </a:t>
            </a:r>
            <a:r>
              <a:rPr lang="en-GB" dirty="0" smtClean="0">
                <a:hlinkClick r:id="rId2"/>
              </a:rPr>
              <a:t>https://papers.ssrn.com/sol3/papers.cfm?abstract_id=2990669</a:t>
            </a:r>
            <a:endParaRPr lang="en-GB" dirty="0" smtClean="0"/>
          </a:p>
          <a:p>
            <a:pPr marL="0" indent="0">
              <a:buNone/>
            </a:pPr>
            <a:endParaRPr lang="en-GB" dirty="0"/>
          </a:p>
          <a:p>
            <a:r>
              <a:rPr lang="en-GB" dirty="0"/>
              <a:t>v</a:t>
            </a:r>
            <a:r>
              <a:rPr lang="en-GB" dirty="0" smtClean="0"/>
              <a:t>incenzo.bavoso@manchester.ac.uk</a:t>
            </a:r>
            <a:endParaRPr lang="en-GB" dirty="0"/>
          </a:p>
        </p:txBody>
      </p:sp>
      <p:sp>
        <p:nvSpPr>
          <p:cNvPr id="4" name="Slide Number Placeholder 3"/>
          <p:cNvSpPr>
            <a:spLocks noGrp="1"/>
          </p:cNvSpPr>
          <p:nvPr>
            <p:ph type="sldNum" sz="quarter" idx="12"/>
          </p:nvPr>
        </p:nvSpPr>
        <p:spPr/>
        <p:txBody>
          <a:bodyPr/>
          <a:lstStyle/>
          <a:p>
            <a:fld id="{375B25EF-D3E6-4126-9D84-ED56FC0C2740}" type="slidenum">
              <a:rPr lang="en-GB" smtClean="0"/>
              <a:t>14</a:t>
            </a:fld>
            <a:endParaRPr lang="en-GB"/>
          </a:p>
        </p:txBody>
      </p:sp>
    </p:spTree>
    <p:extLst>
      <p:ext uri="{BB962C8B-B14F-4D97-AF65-F5344CB8AC3E}">
        <p14:creationId xmlns:p14="http://schemas.microsoft.com/office/powerpoint/2010/main" val="160643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22230"/>
          </a:xfrm>
        </p:spPr>
        <p:txBody>
          <a:bodyPr/>
          <a:lstStyle/>
          <a:p>
            <a:r>
              <a:rPr lang="en-GB" dirty="0" smtClean="0"/>
              <a:t>Capital markets vs bank finance</a:t>
            </a:r>
            <a:endParaRPr lang="en-GB" dirty="0"/>
          </a:p>
        </p:txBody>
      </p:sp>
      <p:sp>
        <p:nvSpPr>
          <p:cNvPr id="3" name="Content Placeholder 2"/>
          <p:cNvSpPr>
            <a:spLocks noGrp="1"/>
          </p:cNvSpPr>
          <p:nvPr>
            <p:ph idx="1"/>
          </p:nvPr>
        </p:nvSpPr>
        <p:spPr>
          <a:xfrm>
            <a:off x="838200" y="1296538"/>
            <a:ext cx="10515600" cy="4880426"/>
          </a:xfrm>
        </p:spPr>
        <p:txBody>
          <a:bodyPr/>
          <a:lstStyle/>
          <a:p>
            <a:r>
              <a:rPr lang="en-GB" dirty="0" smtClean="0"/>
              <a:t>In most jurisdictions bank finance is the prevailing channel of intermediation</a:t>
            </a:r>
          </a:p>
          <a:p>
            <a:r>
              <a:rPr lang="en-GB" dirty="0" smtClean="0"/>
              <a:t>This is so despite great emphasis on role of capital markets in facilitating capital raising, investing, risk management and price discovery among others</a:t>
            </a:r>
          </a:p>
          <a:p>
            <a:r>
              <a:rPr lang="en-GB" dirty="0" smtClean="0"/>
              <a:t>Capital markets also represent a diversification of funding sources that enable borrowers to choose from competing sources and terms of financing</a:t>
            </a:r>
          </a:p>
          <a:p>
            <a:r>
              <a:rPr lang="en-GB" dirty="0" smtClean="0"/>
              <a:t>Question of allocative efficiency</a:t>
            </a:r>
          </a:p>
          <a:p>
            <a:r>
              <a:rPr lang="en-GB" dirty="0" smtClean="0"/>
              <a:t>More efficient distribution of risks</a:t>
            </a:r>
            <a:endParaRPr lang="en-GB" dirty="0"/>
          </a:p>
        </p:txBody>
      </p:sp>
      <p:sp>
        <p:nvSpPr>
          <p:cNvPr id="4" name="Slide Number Placeholder 3"/>
          <p:cNvSpPr>
            <a:spLocks noGrp="1"/>
          </p:cNvSpPr>
          <p:nvPr>
            <p:ph type="sldNum" sz="quarter" idx="12"/>
          </p:nvPr>
        </p:nvSpPr>
        <p:spPr/>
        <p:txBody>
          <a:bodyPr/>
          <a:lstStyle/>
          <a:p>
            <a:fld id="{375B25EF-D3E6-4126-9D84-ED56FC0C2740}" type="slidenum">
              <a:rPr lang="en-GB" smtClean="0"/>
              <a:t>2</a:t>
            </a:fld>
            <a:endParaRPr lang="en-GB"/>
          </a:p>
        </p:txBody>
      </p:sp>
    </p:spTree>
    <p:extLst>
      <p:ext uri="{BB962C8B-B14F-4D97-AF65-F5344CB8AC3E}">
        <p14:creationId xmlns:p14="http://schemas.microsoft.com/office/powerpoint/2010/main" val="19197245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90469"/>
          </a:xfrm>
        </p:spPr>
        <p:txBody>
          <a:bodyPr/>
          <a:lstStyle/>
          <a:p>
            <a:r>
              <a:rPr lang="en-GB" dirty="0" smtClean="0"/>
              <a:t>Some numbers…</a:t>
            </a:r>
            <a:endParaRPr lang="en-GB" dirty="0"/>
          </a:p>
        </p:txBody>
      </p:sp>
      <p:sp>
        <p:nvSpPr>
          <p:cNvPr id="3" name="Content Placeholder 2"/>
          <p:cNvSpPr>
            <a:spLocks noGrp="1"/>
          </p:cNvSpPr>
          <p:nvPr>
            <p:ph idx="1"/>
          </p:nvPr>
        </p:nvSpPr>
        <p:spPr>
          <a:xfrm>
            <a:off x="838200" y="1378424"/>
            <a:ext cx="10515600" cy="4798539"/>
          </a:xfrm>
        </p:spPr>
        <p:txBody>
          <a:bodyPr>
            <a:normAutofit lnSpcReduction="10000"/>
          </a:bodyPr>
          <a:lstStyle/>
          <a:p>
            <a:r>
              <a:rPr lang="en-GB" dirty="0"/>
              <a:t>I</a:t>
            </a:r>
            <a:r>
              <a:rPr lang="en-GB" dirty="0" smtClean="0"/>
              <a:t>n the EU public equity represent 64% of GDP whereas in the US they represent 138% of GDP</a:t>
            </a:r>
          </a:p>
          <a:p>
            <a:r>
              <a:rPr lang="en-GB" dirty="0"/>
              <a:t>D</a:t>
            </a:r>
            <a:r>
              <a:rPr lang="en-GB" dirty="0" smtClean="0"/>
              <a:t>ebt securities are 12.9% of GDP in the EU, against 40.7% in the US</a:t>
            </a:r>
          </a:p>
          <a:p>
            <a:r>
              <a:rPr lang="en-GB" dirty="0"/>
              <a:t>V</a:t>
            </a:r>
            <a:r>
              <a:rPr lang="en-GB" dirty="0" smtClean="0"/>
              <a:t>alues of equity, corporate bonds and securitisation across the EU represent respectively 60%, 35% and 20% of the US counterpart</a:t>
            </a:r>
          </a:p>
          <a:p>
            <a:r>
              <a:rPr lang="en-GB" dirty="0"/>
              <a:t>B</a:t>
            </a:r>
            <a:r>
              <a:rPr lang="en-GB" dirty="0" smtClean="0"/>
              <a:t>ank lending amounts to 32% of private sector credit in the US (against 20% being represented by corporate bonds, 32% by securitisation, 16% by non-bank loans)</a:t>
            </a:r>
          </a:p>
          <a:p>
            <a:r>
              <a:rPr lang="en-GB" dirty="0"/>
              <a:t>S</a:t>
            </a:r>
            <a:r>
              <a:rPr lang="en-GB" dirty="0" smtClean="0"/>
              <a:t>ame cumulative figures for UK, Germany, France, Spain and the Netherlands show bank lending accounting for 68% of private sector credit (against 10% of corporate bonds, 8% of securitisation, 14% of non-bank loans)</a:t>
            </a:r>
            <a:endParaRPr lang="en-GB" dirty="0"/>
          </a:p>
        </p:txBody>
      </p:sp>
      <p:sp>
        <p:nvSpPr>
          <p:cNvPr id="4" name="Slide Number Placeholder 3"/>
          <p:cNvSpPr>
            <a:spLocks noGrp="1"/>
          </p:cNvSpPr>
          <p:nvPr>
            <p:ph type="sldNum" sz="quarter" idx="12"/>
          </p:nvPr>
        </p:nvSpPr>
        <p:spPr/>
        <p:txBody>
          <a:bodyPr/>
          <a:lstStyle/>
          <a:p>
            <a:fld id="{375B25EF-D3E6-4126-9D84-ED56FC0C2740}" type="slidenum">
              <a:rPr lang="en-GB" smtClean="0"/>
              <a:t>3</a:t>
            </a:fld>
            <a:endParaRPr lang="en-GB"/>
          </a:p>
        </p:txBody>
      </p:sp>
    </p:spTree>
    <p:extLst>
      <p:ext uri="{BB962C8B-B14F-4D97-AF65-F5344CB8AC3E}">
        <p14:creationId xmlns:p14="http://schemas.microsoft.com/office/powerpoint/2010/main" val="27681689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63174"/>
          </a:xfrm>
        </p:spPr>
        <p:txBody>
          <a:bodyPr/>
          <a:lstStyle/>
          <a:p>
            <a:r>
              <a:rPr lang="en-GB" dirty="0" smtClean="0"/>
              <a:t>Claims and counterclaims</a:t>
            </a:r>
            <a:endParaRPr lang="en-GB" dirty="0"/>
          </a:p>
        </p:txBody>
      </p:sp>
      <p:sp>
        <p:nvSpPr>
          <p:cNvPr id="3" name="Content Placeholder 2"/>
          <p:cNvSpPr>
            <a:spLocks noGrp="1"/>
          </p:cNvSpPr>
          <p:nvPr>
            <p:ph idx="1"/>
          </p:nvPr>
        </p:nvSpPr>
        <p:spPr>
          <a:xfrm>
            <a:off x="838200" y="1228300"/>
            <a:ext cx="10515600" cy="4948663"/>
          </a:xfrm>
        </p:spPr>
        <p:txBody>
          <a:bodyPr>
            <a:normAutofit fontScale="77500" lnSpcReduction="20000"/>
          </a:bodyPr>
          <a:lstStyle/>
          <a:p>
            <a:r>
              <a:rPr lang="en-GB" dirty="0" smtClean="0"/>
              <a:t>Some theoretical claims, and some empirical evidence suggest that the size of capital markets does lead to economic growth</a:t>
            </a:r>
          </a:p>
          <a:p>
            <a:r>
              <a:rPr lang="en-GB" dirty="0" smtClean="0"/>
              <a:t>Commission papers acknowledge that size and development of capital markets do not necessarily entail economic benefits and that this can depend on a number of institutional and regulatory preconditions</a:t>
            </a:r>
          </a:p>
          <a:p>
            <a:r>
              <a:rPr lang="en-GB" dirty="0" smtClean="0"/>
              <a:t>It is also admitted that much of the growth in debt capital markets activities in pre-crisis years was effectively not aimed at supporting any real economy activity and resulted instead on profits being kept within the financial system</a:t>
            </a:r>
          </a:p>
          <a:p>
            <a:r>
              <a:rPr lang="en-GB" dirty="0" smtClean="0"/>
              <a:t>BIS recently looked at the effects of financial sector growth on the real economy and concluded that the growth of the financial system is actually a drag on productivity growth</a:t>
            </a:r>
          </a:p>
          <a:p>
            <a:pPr lvl="1"/>
            <a:r>
              <a:rPr lang="en-GB" dirty="0" smtClean="0"/>
              <a:t>BIS also critically stressed that credit and financial booms tend to cause greater harms to sensitive areas of the economy</a:t>
            </a:r>
          </a:p>
          <a:p>
            <a:r>
              <a:rPr lang="en-GB" dirty="0" smtClean="0"/>
              <a:t>IMF also stressed that beyond a certain level of financial development, the benefits initially experienced in the economy begin to decline while costs associated with financial volatility rise and extend to the real economy, causing instability</a:t>
            </a:r>
          </a:p>
          <a:p>
            <a:pPr lvl="1"/>
            <a:r>
              <a:rPr lang="en-GB" dirty="0" smtClean="0"/>
              <a:t>financial development entails trade-offs and risks of financial instability can be mitigated by building strong institutions and a sound regulatory and supervisory framework</a:t>
            </a:r>
            <a:endParaRPr lang="en-GB" dirty="0"/>
          </a:p>
        </p:txBody>
      </p:sp>
      <p:sp>
        <p:nvSpPr>
          <p:cNvPr id="4" name="Slide Number Placeholder 3"/>
          <p:cNvSpPr>
            <a:spLocks noGrp="1"/>
          </p:cNvSpPr>
          <p:nvPr>
            <p:ph type="sldNum" sz="quarter" idx="12"/>
          </p:nvPr>
        </p:nvSpPr>
        <p:spPr/>
        <p:txBody>
          <a:bodyPr/>
          <a:lstStyle/>
          <a:p>
            <a:fld id="{375B25EF-D3E6-4126-9D84-ED56FC0C2740}" type="slidenum">
              <a:rPr lang="en-GB" smtClean="0"/>
              <a:t>4</a:t>
            </a:fld>
            <a:endParaRPr lang="en-GB"/>
          </a:p>
        </p:txBody>
      </p:sp>
    </p:spTree>
    <p:extLst>
      <p:ext uri="{BB962C8B-B14F-4D97-AF65-F5344CB8AC3E}">
        <p14:creationId xmlns:p14="http://schemas.microsoft.com/office/powerpoint/2010/main" val="28019908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94935"/>
          </a:xfrm>
        </p:spPr>
        <p:txBody>
          <a:bodyPr/>
          <a:lstStyle/>
          <a:p>
            <a:r>
              <a:rPr lang="en-GB" dirty="0" smtClean="0"/>
              <a:t>Critique of the EU policy</a:t>
            </a:r>
            <a:endParaRPr lang="en-GB" dirty="0"/>
          </a:p>
        </p:txBody>
      </p:sp>
      <p:sp>
        <p:nvSpPr>
          <p:cNvPr id="3" name="Content Placeholder 2"/>
          <p:cNvSpPr>
            <a:spLocks noGrp="1"/>
          </p:cNvSpPr>
          <p:nvPr>
            <p:ph idx="1"/>
          </p:nvPr>
        </p:nvSpPr>
        <p:spPr>
          <a:xfrm>
            <a:off x="838200" y="1255594"/>
            <a:ext cx="10515600" cy="4921369"/>
          </a:xfrm>
        </p:spPr>
        <p:txBody>
          <a:bodyPr>
            <a:normAutofit lnSpcReduction="10000"/>
          </a:bodyPr>
          <a:lstStyle/>
          <a:p>
            <a:r>
              <a:rPr lang="en-GB" dirty="0" smtClean="0"/>
              <a:t>Commission argued that banking sector across the EU was over-burdened in the years preceding the global financial crisis</a:t>
            </a:r>
          </a:p>
          <a:p>
            <a:r>
              <a:rPr lang="en-GB" dirty="0"/>
              <a:t>O</a:t>
            </a:r>
            <a:r>
              <a:rPr lang="en-GB" dirty="0" smtClean="0"/>
              <a:t>ver-reliance on the banking sector was the determining factor that impaired the quality of European banks’ balance sheet</a:t>
            </a:r>
          </a:p>
          <a:p>
            <a:r>
              <a:rPr lang="en-GB" dirty="0" smtClean="0"/>
              <a:t>It is the changes in business model though that affected European banks in the decades before 2008</a:t>
            </a:r>
          </a:p>
          <a:p>
            <a:r>
              <a:rPr lang="en-GB" dirty="0" smtClean="0"/>
              <a:t>The deregulation of financial services propelled the proliferation of large megabanks which started to progressively engage with risky market-based activities, instead of the more traditional lending ones</a:t>
            </a:r>
          </a:p>
          <a:p>
            <a:pPr lvl="1"/>
            <a:r>
              <a:rPr lang="en-GB" dirty="0"/>
              <a:t>I</a:t>
            </a:r>
            <a:r>
              <a:rPr lang="en-GB" dirty="0" smtClean="0"/>
              <a:t>nstead of funding their activities through deposits (as it was traditionally the case), banks started to rely increasingly on wholesale market-based funding channels, represented primarily by repo transactions and securitisation</a:t>
            </a:r>
          </a:p>
          <a:p>
            <a:pPr lvl="1"/>
            <a:r>
              <a:rPr lang="en-GB" dirty="0" smtClean="0"/>
              <a:t>Increased exposure to maturity mismatch and systemic risks</a:t>
            </a:r>
            <a:endParaRPr lang="en-GB" dirty="0"/>
          </a:p>
        </p:txBody>
      </p:sp>
      <p:sp>
        <p:nvSpPr>
          <p:cNvPr id="4" name="Slide Number Placeholder 3"/>
          <p:cNvSpPr>
            <a:spLocks noGrp="1"/>
          </p:cNvSpPr>
          <p:nvPr>
            <p:ph type="sldNum" sz="quarter" idx="12"/>
          </p:nvPr>
        </p:nvSpPr>
        <p:spPr/>
        <p:txBody>
          <a:bodyPr/>
          <a:lstStyle/>
          <a:p>
            <a:fld id="{375B25EF-D3E6-4126-9D84-ED56FC0C2740}" type="slidenum">
              <a:rPr lang="en-GB" smtClean="0"/>
              <a:t>5</a:t>
            </a:fld>
            <a:endParaRPr lang="en-GB"/>
          </a:p>
        </p:txBody>
      </p:sp>
    </p:spTree>
    <p:extLst>
      <p:ext uri="{BB962C8B-B14F-4D97-AF65-F5344CB8AC3E}">
        <p14:creationId xmlns:p14="http://schemas.microsoft.com/office/powerpoint/2010/main" val="13025388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63174"/>
          </a:xfrm>
        </p:spPr>
        <p:txBody>
          <a:bodyPr/>
          <a:lstStyle/>
          <a:p>
            <a:r>
              <a:rPr lang="en-GB" dirty="0" smtClean="0"/>
              <a:t>Extension of credit and SMEs</a:t>
            </a:r>
            <a:endParaRPr lang="en-GB" dirty="0"/>
          </a:p>
        </p:txBody>
      </p:sp>
      <p:sp>
        <p:nvSpPr>
          <p:cNvPr id="3" name="Content Placeholder 2"/>
          <p:cNvSpPr>
            <a:spLocks noGrp="1"/>
          </p:cNvSpPr>
          <p:nvPr>
            <p:ph idx="1"/>
          </p:nvPr>
        </p:nvSpPr>
        <p:spPr>
          <a:xfrm>
            <a:off x="838200" y="1351128"/>
            <a:ext cx="10515600" cy="4825835"/>
          </a:xfrm>
        </p:spPr>
        <p:txBody>
          <a:bodyPr>
            <a:normAutofit fontScale="85000" lnSpcReduction="10000"/>
          </a:bodyPr>
          <a:lstStyle/>
          <a:p>
            <a:r>
              <a:rPr lang="en-GB" dirty="0" smtClean="0"/>
              <a:t>German Bundesbank has revealed that domestic business loans represent 8% of total assets for big banks, while they are 28% of total assets for cooperative banks</a:t>
            </a:r>
          </a:p>
          <a:p>
            <a:r>
              <a:rPr lang="en-GB" dirty="0" smtClean="0"/>
              <a:t>Data suggests that German cooperative banks increased their lending to businesses between 2008 and 2011 by 14%  </a:t>
            </a:r>
          </a:p>
          <a:p>
            <a:r>
              <a:rPr lang="en-GB" dirty="0" smtClean="0"/>
              <a:t>Conversely, banks that are heavily engaged with capital markets activities are less prone to lending to business</a:t>
            </a:r>
          </a:p>
          <a:p>
            <a:r>
              <a:rPr lang="en-GB" dirty="0" smtClean="0"/>
              <a:t>Claims related to SMEs finance may not be realistic: huge information costs that are associated with small, often local businesses throughout the EU</a:t>
            </a:r>
          </a:p>
          <a:p>
            <a:r>
              <a:rPr lang="en-GB" dirty="0"/>
              <a:t>A</a:t>
            </a:r>
            <a:r>
              <a:rPr lang="en-GB" dirty="0" smtClean="0"/>
              <a:t>ssessment of their credit and liquidity would be difficult to make in capital markets and it is likely that investors would have to take high (and perhaps uncalculated) risks to fund SMEs’ projects</a:t>
            </a:r>
          </a:p>
          <a:p>
            <a:r>
              <a:rPr lang="en-GB" dirty="0"/>
              <a:t>B</a:t>
            </a:r>
            <a:r>
              <a:rPr lang="en-GB" dirty="0" smtClean="0"/>
              <a:t>anks seem to be better at serving the interest of SMEs in EU countries</a:t>
            </a:r>
          </a:p>
          <a:p>
            <a:pPr lvl="1"/>
            <a:r>
              <a:rPr lang="en-GB" dirty="0"/>
              <a:t>S</a:t>
            </a:r>
            <a:r>
              <a:rPr lang="en-GB" dirty="0" smtClean="0"/>
              <a:t>mall and medium-sized firms perform better in countries with large numbers of cooperative banks</a:t>
            </a:r>
            <a:endParaRPr lang="en-GB" dirty="0"/>
          </a:p>
        </p:txBody>
      </p:sp>
      <p:sp>
        <p:nvSpPr>
          <p:cNvPr id="4" name="Slide Number Placeholder 3"/>
          <p:cNvSpPr>
            <a:spLocks noGrp="1"/>
          </p:cNvSpPr>
          <p:nvPr>
            <p:ph type="sldNum" sz="quarter" idx="12"/>
          </p:nvPr>
        </p:nvSpPr>
        <p:spPr/>
        <p:txBody>
          <a:bodyPr/>
          <a:lstStyle/>
          <a:p>
            <a:fld id="{375B25EF-D3E6-4126-9D84-ED56FC0C2740}" type="slidenum">
              <a:rPr lang="en-GB" smtClean="0"/>
              <a:t>6</a:t>
            </a:fld>
            <a:endParaRPr lang="en-GB"/>
          </a:p>
        </p:txBody>
      </p:sp>
    </p:spTree>
    <p:extLst>
      <p:ext uri="{BB962C8B-B14F-4D97-AF65-F5344CB8AC3E}">
        <p14:creationId xmlns:p14="http://schemas.microsoft.com/office/powerpoint/2010/main" val="1048962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45060"/>
          </a:xfrm>
        </p:spPr>
        <p:txBody>
          <a:bodyPr/>
          <a:lstStyle/>
          <a:p>
            <a:r>
              <a:rPr lang="en-GB" dirty="0" smtClean="0"/>
              <a:t>Debt creation effects</a:t>
            </a:r>
            <a:endParaRPr lang="en-GB" dirty="0"/>
          </a:p>
        </p:txBody>
      </p:sp>
      <p:sp>
        <p:nvSpPr>
          <p:cNvPr id="3" name="Content Placeholder 2"/>
          <p:cNvSpPr>
            <a:spLocks noGrp="1"/>
          </p:cNvSpPr>
          <p:nvPr>
            <p:ph idx="1"/>
          </p:nvPr>
        </p:nvSpPr>
        <p:spPr>
          <a:xfrm>
            <a:off x="838200" y="1160060"/>
            <a:ext cx="10515600" cy="5016903"/>
          </a:xfrm>
        </p:spPr>
        <p:txBody>
          <a:bodyPr>
            <a:normAutofit fontScale="85000" lnSpcReduction="20000"/>
          </a:bodyPr>
          <a:lstStyle/>
          <a:p>
            <a:r>
              <a:rPr lang="en-GB" dirty="0"/>
              <a:t>E</a:t>
            </a:r>
            <a:r>
              <a:rPr lang="en-GB" dirty="0" smtClean="0"/>
              <a:t>mphasis on securitisation and corporate bonds under the CMU would inevitably result in a further increase of the level of debt and leverage in EU financial markets</a:t>
            </a:r>
          </a:p>
          <a:p>
            <a:r>
              <a:rPr lang="en-GB" dirty="0" smtClean="0"/>
              <a:t>Problems with debt and debt creation effect of financial innovation and practices pre-2008 (Turner; Blair; </a:t>
            </a:r>
            <a:r>
              <a:rPr lang="en-GB" dirty="0" err="1" smtClean="0"/>
              <a:t>Avgouleas</a:t>
            </a:r>
            <a:r>
              <a:rPr lang="en-GB" dirty="0" smtClean="0"/>
              <a:t>)</a:t>
            </a:r>
          </a:p>
          <a:p>
            <a:r>
              <a:rPr lang="en-GB" dirty="0" smtClean="0"/>
              <a:t>Question of role of banks in the creation of debt (problem of fractional reserve banking) and their incentive to operate under high levels of leverage</a:t>
            </a:r>
          </a:p>
          <a:p>
            <a:r>
              <a:rPr lang="en-GB" dirty="0" smtClean="0"/>
              <a:t>The expansion of credit supply increases debt and leverage, which may be profitable for the individual firm (as it leads to a quicker and cheaper asset growth), but will inevitably result in excesses of credit and eventually asset bubbles</a:t>
            </a:r>
          </a:p>
          <a:p>
            <a:r>
              <a:rPr lang="en-GB" dirty="0"/>
              <a:t>A</a:t>
            </a:r>
            <a:r>
              <a:rPr lang="en-GB" dirty="0" smtClean="0"/>
              <a:t>sset bubbles have the undesired effect of distorting the allocation of capital in the economy as well as the distribution of wealth</a:t>
            </a:r>
          </a:p>
          <a:p>
            <a:r>
              <a:rPr lang="en-GB" dirty="0" smtClean="0"/>
              <a:t>Financial institutions still likely to expand asset base through capital markets activities – is CMU framework institutionally sound to prevent this?</a:t>
            </a:r>
          </a:p>
          <a:p>
            <a:endParaRPr lang="en-GB" dirty="0"/>
          </a:p>
        </p:txBody>
      </p:sp>
      <p:sp>
        <p:nvSpPr>
          <p:cNvPr id="4" name="Slide Number Placeholder 3"/>
          <p:cNvSpPr>
            <a:spLocks noGrp="1"/>
          </p:cNvSpPr>
          <p:nvPr>
            <p:ph type="sldNum" sz="quarter" idx="12"/>
          </p:nvPr>
        </p:nvSpPr>
        <p:spPr/>
        <p:txBody>
          <a:bodyPr/>
          <a:lstStyle/>
          <a:p>
            <a:fld id="{375B25EF-D3E6-4126-9D84-ED56FC0C2740}" type="slidenum">
              <a:rPr lang="en-GB" smtClean="0"/>
              <a:t>7</a:t>
            </a:fld>
            <a:endParaRPr lang="en-GB"/>
          </a:p>
        </p:txBody>
      </p:sp>
    </p:spTree>
    <p:extLst>
      <p:ext uri="{BB962C8B-B14F-4D97-AF65-F5344CB8AC3E}">
        <p14:creationId xmlns:p14="http://schemas.microsoft.com/office/powerpoint/2010/main" val="2270068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17765"/>
          </a:xfrm>
        </p:spPr>
        <p:txBody>
          <a:bodyPr/>
          <a:lstStyle/>
          <a:p>
            <a:r>
              <a:rPr lang="en-GB" dirty="0" smtClean="0"/>
              <a:t>Problems with market-based finance</a:t>
            </a:r>
            <a:endParaRPr lang="en-GB" dirty="0"/>
          </a:p>
        </p:txBody>
      </p:sp>
      <p:sp>
        <p:nvSpPr>
          <p:cNvPr id="3" name="Content Placeholder 2"/>
          <p:cNvSpPr>
            <a:spLocks noGrp="1"/>
          </p:cNvSpPr>
          <p:nvPr>
            <p:ph idx="1"/>
          </p:nvPr>
        </p:nvSpPr>
        <p:spPr>
          <a:xfrm>
            <a:off x="838200" y="1187355"/>
            <a:ext cx="10515600" cy="5168995"/>
          </a:xfrm>
        </p:spPr>
        <p:txBody>
          <a:bodyPr>
            <a:normAutofit fontScale="77500" lnSpcReduction="20000"/>
          </a:bodyPr>
          <a:lstStyle/>
          <a:p>
            <a:r>
              <a:rPr lang="en-GB" dirty="0" smtClean="0"/>
              <a:t>Change in banks’ business model and balance sheet in the post-deregulation years: from a deposit-based model to a wholesale funding model</a:t>
            </a:r>
          </a:p>
          <a:p>
            <a:r>
              <a:rPr lang="en-GB" dirty="0"/>
              <a:t>L</a:t>
            </a:r>
            <a:r>
              <a:rPr lang="en-GB" dirty="0" smtClean="0"/>
              <a:t>arge banks started operating as dealer banks, purchasing portfolios of bonds from the capital markets, and funding them by issuing short-term money-market instruments</a:t>
            </a:r>
          </a:p>
          <a:p>
            <a:r>
              <a:rPr lang="en-GB" dirty="0"/>
              <a:t>D</a:t>
            </a:r>
            <a:r>
              <a:rPr lang="en-GB" dirty="0" smtClean="0"/>
              <a:t>ealer banks were holding assets perceived as risk free; It is precisely these risk-free assets that banks were using as collateral in order to access funding in the money market</a:t>
            </a:r>
          </a:p>
          <a:p>
            <a:r>
              <a:rPr lang="en-GB" dirty="0" smtClean="0"/>
              <a:t>The extensive interaction with wholesale funding enabled banks to extend their lending capacity and grow their balance sheet beyond their core liabilities - only constraint to their capacity to borrow was represented by the quantity and quality of collateral that they could post</a:t>
            </a:r>
          </a:p>
          <a:p>
            <a:pPr lvl="1"/>
            <a:r>
              <a:rPr lang="en-GB" dirty="0"/>
              <a:t>C</a:t>
            </a:r>
            <a:r>
              <a:rPr lang="en-GB" dirty="0" smtClean="0"/>
              <a:t>ollateral came in the form of securitised assets, either manufactured by the same bank or purchased from other banks</a:t>
            </a:r>
          </a:p>
          <a:p>
            <a:r>
              <a:rPr lang="en-GB" dirty="0" smtClean="0"/>
              <a:t>Securitised banking model: packaging and reselling loans on banks’ assets side, while repo transactions were the main source of funds on the liabilities side</a:t>
            </a:r>
          </a:p>
          <a:p>
            <a:pPr lvl="1"/>
            <a:r>
              <a:rPr lang="en-GB" dirty="0"/>
              <a:t>C</a:t>
            </a:r>
            <a:r>
              <a:rPr lang="en-GB" dirty="0" smtClean="0"/>
              <a:t>ritical engine behind the increase of interconnectedness and systemic risk because banks were purchasing each other’s securities with borrowed money, which further increased leverage and the concentration of risks in systemic institutions</a:t>
            </a:r>
          </a:p>
          <a:p>
            <a:pPr lvl="1"/>
            <a:r>
              <a:rPr lang="en-GB" dirty="0" smtClean="0"/>
              <a:t>Problems related to </a:t>
            </a:r>
            <a:r>
              <a:rPr lang="en-GB" dirty="0" err="1" smtClean="0"/>
              <a:t>tranching</a:t>
            </a:r>
            <a:r>
              <a:rPr lang="en-GB" dirty="0" smtClean="0"/>
              <a:t> in securitisation and </a:t>
            </a:r>
            <a:r>
              <a:rPr lang="en-GB" dirty="0" err="1" smtClean="0"/>
              <a:t>rehypothecation</a:t>
            </a:r>
            <a:r>
              <a:rPr lang="en-GB" dirty="0" smtClean="0"/>
              <a:t> and haircut in repos</a:t>
            </a:r>
          </a:p>
          <a:p>
            <a:endParaRPr lang="en-GB" dirty="0"/>
          </a:p>
        </p:txBody>
      </p:sp>
      <p:sp>
        <p:nvSpPr>
          <p:cNvPr id="4" name="Slide Number Placeholder 3"/>
          <p:cNvSpPr>
            <a:spLocks noGrp="1"/>
          </p:cNvSpPr>
          <p:nvPr>
            <p:ph type="sldNum" sz="quarter" idx="12"/>
          </p:nvPr>
        </p:nvSpPr>
        <p:spPr/>
        <p:txBody>
          <a:bodyPr/>
          <a:lstStyle/>
          <a:p>
            <a:fld id="{375B25EF-D3E6-4126-9D84-ED56FC0C2740}" type="slidenum">
              <a:rPr lang="en-GB" smtClean="0"/>
              <a:t>8</a:t>
            </a:fld>
            <a:endParaRPr lang="en-GB"/>
          </a:p>
        </p:txBody>
      </p:sp>
    </p:spTree>
    <p:extLst>
      <p:ext uri="{BB962C8B-B14F-4D97-AF65-F5344CB8AC3E}">
        <p14:creationId xmlns:p14="http://schemas.microsoft.com/office/powerpoint/2010/main" val="3462284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22230"/>
          </a:xfrm>
        </p:spPr>
        <p:txBody>
          <a:bodyPr>
            <a:normAutofit fontScale="90000"/>
          </a:bodyPr>
          <a:lstStyle/>
          <a:p>
            <a:r>
              <a:rPr lang="en-GB" dirty="0" smtClean="0"/>
              <a:t>Feedback effect between market-based finance and leverage </a:t>
            </a:r>
            <a:endParaRPr lang="en-GB" dirty="0"/>
          </a:p>
        </p:txBody>
      </p:sp>
      <p:sp>
        <p:nvSpPr>
          <p:cNvPr id="3" name="Content Placeholder 2"/>
          <p:cNvSpPr>
            <a:spLocks noGrp="1"/>
          </p:cNvSpPr>
          <p:nvPr>
            <p:ph idx="1"/>
          </p:nvPr>
        </p:nvSpPr>
        <p:spPr>
          <a:xfrm>
            <a:off x="838200" y="1392072"/>
            <a:ext cx="10515600" cy="4784891"/>
          </a:xfrm>
        </p:spPr>
        <p:txBody>
          <a:bodyPr/>
          <a:lstStyle/>
          <a:p>
            <a:r>
              <a:rPr lang="en-GB" dirty="0"/>
              <a:t>S</a:t>
            </a:r>
            <a:r>
              <a:rPr lang="en-GB" dirty="0" smtClean="0"/>
              <a:t>ecuritised banking model allowed dealer banks to increase their asset base while maximising the use of their capital base</a:t>
            </a:r>
          </a:p>
          <a:p>
            <a:r>
              <a:rPr lang="en-GB" dirty="0"/>
              <a:t>P</a:t>
            </a:r>
            <a:r>
              <a:rPr lang="en-GB" dirty="0" smtClean="0"/>
              <a:t>rogressive decrease in liquidity in the banks’ balance sheet (especially on-balance sheet liquidity due to securitisation)</a:t>
            </a:r>
          </a:p>
          <a:p>
            <a:r>
              <a:rPr lang="en-GB" dirty="0"/>
              <a:t>C</a:t>
            </a:r>
            <a:r>
              <a:rPr lang="en-GB" dirty="0" smtClean="0"/>
              <a:t>ollateral became a form of money multiplier and a mechanism that increased interconnectedness and correlation between different institutions’ balance sheet </a:t>
            </a:r>
          </a:p>
          <a:p>
            <a:r>
              <a:rPr lang="en-GB" dirty="0" smtClean="0"/>
              <a:t>It was also the engine for the accumulation of hidden leverage in the shadow banking system</a:t>
            </a:r>
            <a:endParaRPr lang="en-GB" dirty="0"/>
          </a:p>
        </p:txBody>
      </p:sp>
      <p:sp>
        <p:nvSpPr>
          <p:cNvPr id="4" name="Slide Number Placeholder 3"/>
          <p:cNvSpPr>
            <a:spLocks noGrp="1"/>
          </p:cNvSpPr>
          <p:nvPr>
            <p:ph type="sldNum" sz="quarter" idx="12"/>
          </p:nvPr>
        </p:nvSpPr>
        <p:spPr/>
        <p:txBody>
          <a:bodyPr/>
          <a:lstStyle/>
          <a:p>
            <a:fld id="{375B25EF-D3E6-4126-9D84-ED56FC0C2740}" type="slidenum">
              <a:rPr lang="en-GB" smtClean="0"/>
              <a:t>9</a:t>
            </a:fld>
            <a:endParaRPr lang="en-GB"/>
          </a:p>
        </p:txBody>
      </p:sp>
    </p:spTree>
    <p:extLst>
      <p:ext uri="{BB962C8B-B14F-4D97-AF65-F5344CB8AC3E}">
        <p14:creationId xmlns:p14="http://schemas.microsoft.com/office/powerpoint/2010/main" val="36007707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752</TotalTime>
  <Words>1932</Words>
  <Application>Microsoft Office PowerPoint</Application>
  <PresentationFormat>Widescreen</PresentationFormat>
  <Paragraphs>112</Paragraphs>
  <Slides>14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CMU Roundtable  4 July, Brussels </vt:lpstr>
      <vt:lpstr>Capital markets vs bank finance</vt:lpstr>
      <vt:lpstr>Some numbers…</vt:lpstr>
      <vt:lpstr>Claims and counterclaims</vt:lpstr>
      <vt:lpstr>Critique of the EU policy</vt:lpstr>
      <vt:lpstr>Extension of credit and SMEs</vt:lpstr>
      <vt:lpstr>Debt creation effects</vt:lpstr>
      <vt:lpstr>Problems with market-based finance</vt:lpstr>
      <vt:lpstr>Feedback effect between market-based finance and leverage </vt:lpstr>
      <vt:lpstr>Leverage and instability</vt:lpstr>
      <vt:lpstr>Regulation of market-based finance: STS</vt:lpstr>
      <vt:lpstr>Regulation of market-based finance: SFT</vt:lpstr>
      <vt:lpstr>Conclusion </vt:lpstr>
      <vt:lpstr>Questions and answers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CMU Roundtable  4 July, Brussels</dc:title>
  <dc:creator>Vincenzo</dc:creator>
  <cp:lastModifiedBy>Apostolos Thomadakis</cp:lastModifiedBy>
  <cp:revision>37</cp:revision>
  <dcterms:created xsi:type="dcterms:W3CDTF">2017-07-03T08:42:10Z</dcterms:created>
  <dcterms:modified xsi:type="dcterms:W3CDTF">2017-07-04T07:04:18Z</dcterms:modified>
</cp:coreProperties>
</file>