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7" r:id="rId1"/>
  </p:sldMasterIdLst>
  <p:notesMasterIdLst>
    <p:notesMasterId r:id="rId16"/>
  </p:notesMasterIdLst>
  <p:handoutMasterIdLst>
    <p:handoutMasterId r:id="rId17"/>
  </p:handoutMasterIdLst>
  <p:sldIdLst>
    <p:sldId id="256" r:id="rId2"/>
    <p:sldId id="265" r:id="rId3"/>
    <p:sldId id="287" r:id="rId4"/>
    <p:sldId id="269" r:id="rId5"/>
    <p:sldId id="286" r:id="rId6"/>
    <p:sldId id="285" r:id="rId7"/>
    <p:sldId id="267" r:id="rId8"/>
    <p:sldId id="284" r:id="rId9"/>
    <p:sldId id="280" r:id="rId10"/>
    <p:sldId id="270" r:id="rId11"/>
    <p:sldId id="281" r:id="rId12"/>
    <p:sldId id="283" r:id="rId13"/>
    <p:sldId id="282" r:id="rId14"/>
    <p:sldId id="276" r:id="rId15"/>
  </p:sldIdLst>
  <p:sldSz cx="9144000" cy="6858000" type="screen4x3"/>
  <p:notesSz cx="6742113" cy="98726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dley, Andrew" initials="H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8899" autoAdjust="0"/>
  </p:normalViewPr>
  <p:slideViewPr>
    <p:cSldViewPr>
      <p:cViewPr varScale="1">
        <p:scale>
          <a:sx n="73" d="100"/>
          <a:sy n="73" d="100"/>
        </p:scale>
        <p:origin x="150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72"/>
    </p:cViewPr>
  </p:sorterViewPr>
  <p:notesViewPr>
    <p:cSldViewPr>
      <p:cViewPr>
        <p:scale>
          <a:sx n="150" d="100"/>
          <a:sy n="150" d="100"/>
        </p:scale>
        <p:origin x="-564" y="2232"/>
      </p:cViewPr>
      <p:guideLst>
        <p:guide orient="horz" pos="3110"/>
        <p:guide pos="212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22317" cy="494186"/>
          </a:xfrm>
          <a:prstGeom prst="rect">
            <a:avLst/>
          </a:prstGeom>
        </p:spPr>
        <p:txBody>
          <a:bodyPr vert="horz" wrap="square" lIns="91426" tIns="45713" rIns="91426" bIns="45713" numCol="1" anchor="t" anchorCtr="0" compatLnSpc="1">
            <a:prstTxWarp prst="textNoShape">
              <a:avLst/>
            </a:prstTxWarp>
          </a:bodyPr>
          <a:lstStyle>
            <a:lvl1pPr>
              <a:defRPr sz="1200">
                <a:latin typeface="Calibri" pitchFamily="34" charset="0"/>
              </a:defRPr>
            </a:lvl1pPr>
          </a:lstStyle>
          <a:p>
            <a:pPr>
              <a:defRPr/>
            </a:pPr>
            <a:endParaRPr lang="en-GB"/>
          </a:p>
        </p:txBody>
      </p:sp>
      <p:sp>
        <p:nvSpPr>
          <p:cNvPr id="3" name="Date Placeholder 2"/>
          <p:cNvSpPr>
            <a:spLocks noGrp="1"/>
          </p:cNvSpPr>
          <p:nvPr>
            <p:ph type="dt" sz="quarter" idx="1"/>
          </p:nvPr>
        </p:nvSpPr>
        <p:spPr>
          <a:xfrm>
            <a:off x="3818223" y="0"/>
            <a:ext cx="2922317" cy="494186"/>
          </a:xfrm>
          <a:prstGeom prst="rect">
            <a:avLst/>
          </a:prstGeom>
        </p:spPr>
        <p:txBody>
          <a:bodyPr vert="horz" lIns="91426" tIns="45713" rIns="91426" bIns="45713" rtlCol="0"/>
          <a:lstStyle>
            <a:lvl1pPr algn="r">
              <a:defRPr sz="1200">
                <a:latin typeface="Calibri" pitchFamily="34" charset="0"/>
                <a:cs typeface="+mn-cs"/>
              </a:defRPr>
            </a:lvl1pPr>
          </a:lstStyle>
          <a:p>
            <a:pPr>
              <a:defRPr/>
            </a:pPr>
            <a:fld id="{90DC53FB-82E3-4896-9A77-75EB88A0566C}" type="datetime1">
              <a:rPr lang="en-GB"/>
              <a:pPr>
                <a:defRPr/>
              </a:pPr>
              <a:t>06/04/2017</a:t>
            </a:fld>
            <a:endParaRPr lang="en-GB" dirty="0"/>
          </a:p>
        </p:txBody>
      </p:sp>
      <p:sp>
        <p:nvSpPr>
          <p:cNvPr id="4" name="Footer Placeholder 3"/>
          <p:cNvSpPr>
            <a:spLocks noGrp="1"/>
          </p:cNvSpPr>
          <p:nvPr>
            <p:ph type="ftr" sz="quarter" idx="2"/>
          </p:nvPr>
        </p:nvSpPr>
        <p:spPr>
          <a:xfrm>
            <a:off x="2" y="9376901"/>
            <a:ext cx="2922317" cy="494185"/>
          </a:xfrm>
          <a:prstGeom prst="rect">
            <a:avLst/>
          </a:prstGeom>
        </p:spPr>
        <p:txBody>
          <a:bodyPr vert="horz" wrap="square" lIns="91426" tIns="45713" rIns="91426" bIns="45713" numCol="1" anchor="b" anchorCtr="0" compatLnSpc="1">
            <a:prstTxWarp prst="textNoShape">
              <a:avLst/>
            </a:prstTxWarp>
          </a:bodyPr>
          <a:lstStyle>
            <a:lvl1pPr>
              <a:defRPr sz="1200">
                <a:latin typeface="Calibri" pitchFamily="34" charset="0"/>
              </a:defRPr>
            </a:lvl1pPr>
          </a:lstStyle>
          <a:p>
            <a:pPr>
              <a:defRPr/>
            </a:pPr>
            <a:endParaRPr lang="en-GB"/>
          </a:p>
        </p:txBody>
      </p:sp>
      <p:sp>
        <p:nvSpPr>
          <p:cNvPr id="5" name="Slide Number Placeholder 4"/>
          <p:cNvSpPr>
            <a:spLocks noGrp="1"/>
          </p:cNvSpPr>
          <p:nvPr>
            <p:ph type="sldNum" sz="quarter" idx="3"/>
          </p:nvPr>
        </p:nvSpPr>
        <p:spPr>
          <a:xfrm>
            <a:off x="3818223" y="9376901"/>
            <a:ext cx="2922317" cy="494185"/>
          </a:xfrm>
          <a:prstGeom prst="rect">
            <a:avLst/>
          </a:prstGeom>
        </p:spPr>
        <p:txBody>
          <a:bodyPr vert="horz" lIns="91426" tIns="45713" rIns="91426" bIns="45713" rtlCol="0" anchor="b"/>
          <a:lstStyle>
            <a:lvl1pPr algn="r">
              <a:defRPr sz="1200">
                <a:latin typeface="Calibri" pitchFamily="34" charset="0"/>
                <a:cs typeface="+mn-cs"/>
              </a:defRPr>
            </a:lvl1pPr>
          </a:lstStyle>
          <a:p>
            <a:pPr>
              <a:defRPr/>
            </a:pPr>
            <a:fld id="{B8AE071B-2F3B-48FB-9DDA-3E4B13F6D7C8}" type="slidenum">
              <a:rPr lang="en-GB"/>
              <a:pPr>
                <a:defRPr/>
              </a:pPr>
              <a:t>‹#›</a:t>
            </a:fld>
            <a:endParaRPr lang="en-GB" dirty="0"/>
          </a:p>
        </p:txBody>
      </p:sp>
    </p:spTree>
    <p:extLst>
      <p:ext uri="{BB962C8B-B14F-4D97-AF65-F5344CB8AC3E}">
        <p14:creationId xmlns:p14="http://schemas.microsoft.com/office/powerpoint/2010/main" val="3981848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22317" cy="494186"/>
          </a:xfrm>
          <a:prstGeom prst="rect">
            <a:avLst/>
          </a:prstGeom>
        </p:spPr>
        <p:txBody>
          <a:bodyPr vert="horz" wrap="square" lIns="91426" tIns="45713" rIns="91426" bIns="45713"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3818223" y="0"/>
            <a:ext cx="2922317" cy="494186"/>
          </a:xfrm>
          <a:prstGeom prst="rect">
            <a:avLst/>
          </a:prstGeom>
        </p:spPr>
        <p:txBody>
          <a:bodyPr vert="horz" lIns="91426" tIns="45713" rIns="91426" bIns="45713" rtlCol="0"/>
          <a:lstStyle>
            <a:lvl1pPr algn="r" fontAlgn="auto">
              <a:spcBef>
                <a:spcPts val="0"/>
              </a:spcBef>
              <a:spcAft>
                <a:spcPts val="0"/>
              </a:spcAft>
              <a:defRPr sz="1200">
                <a:latin typeface="+mn-lt"/>
                <a:cs typeface="+mn-cs"/>
              </a:defRPr>
            </a:lvl1pPr>
          </a:lstStyle>
          <a:p>
            <a:pPr>
              <a:defRPr/>
            </a:pPr>
            <a:fld id="{A53FCA66-B375-4F60-958C-A63785A07F8B}" type="datetime1">
              <a:rPr lang="en-US"/>
              <a:pPr>
                <a:defRPr/>
              </a:pPr>
              <a:t>06-Apr-17</a:t>
            </a:fld>
            <a:endParaRPr lang="en-US" dirty="0"/>
          </a:p>
        </p:txBody>
      </p:sp>
      <p:sp>
        <p:nvSpPr>
          <p:cNvPr id="4" name="Slide Image Placeholder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26" tIns="45713" rIns="91426" bIns="45713" rtlCol="0" anchor="ctr"/>
          <a:lstStyle/>
          <a:p>
            <a:pPr lvl="0"/>
            <a:endParaRPr lang="en-US" noProof="0" dirty="0"/>
          </a:p>
        </p:txBody>
      </p:sp>
      <p:sp>
        <p:nvSpPr>
          <p:cNvPr id="5" name="Notes Placeholder 4"/>
          <p:cNvSpPr>
            <a:spLocks noGrp="1"/>
          </p:cNvSpPr>
          <p:nvPr>
            <p:ph type="body" sz="quarter" idx="3"/>
          </p:nvPr>
        </p:nvSpPr>
        <p:spPr>
          <a:xfrm>
            <a:off x="673896" y="4689240"/>
            <a:ext cx="5394321" cy="4442935"/>
          </a:xfrm>
          <a:prstGeom prst="rect">
            <a:avLst/>
          </a:prstGeom>
        </p:spPr>
        <p:txBody>
          <a:bodyPr vert="horz" wrap="square" lIns="91426" tIns="45713" rIns="91426" bIns="457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9376901"/>
            <a:ext cx="2922317" cy="494185"/>
          </a:xfrm>
          <a:prstGeom prst="rect">
            <a:avLst/>
          </a:prstGeom>
        </p:spPr>
        <p:txBody>
          <a:bodyPr vert="horz" wrap="square" lIns="91426" tIns="45713" rIns="91426" bIns="45713"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18223" y="9376901"/>
            <a:ext cx="2922317" cy="494185"/>
          </a:xfrm>
          <a:prstGeom prst="rect">
            <a:avLst/>
          </a:prstGeom>
        </p:spPr>
        <p:txBody>
          <a:bodyPr vert="horz" lIns="91426" tIns="45713" rIns="91426" bIns="45713" rtlCol="0" anchor="b"/>
          <a:lstStyle>
            <a:lvl1pPr algn="r" fontAlgn="auto">
              <a:spcBef>
                <a:spcPts val="0"/>
              </a:spcBef>
              <a:spcAft>
                <a:spcPts val="0"/>
              </a:spcAft>
              <a:defRPr sz="1200">
                <a:latin typeface="+mn-lt"/>
                <a:cs typeface="+mn-cs"/>
              </a:defRPr>
            </a:lvl1pPr>
          </a:lstStyle>
          <a:p>
            <a:pPr>
              <a:defRPr/>
            </a:pPr>
            <a:fld id="{05319357-2EFA-4B31-A18B-89ED26540909}" type="slidenum">
              <a:rPr lang="en-US"/>
              <a:pPr>
                <a:defRPr/>
              </a:pPr>
              <a:t>‹#›</a:t>
            </a:fld>
            <a:endParaRPr lang="en-US" dirty="0"/>
          </a:p>
        </p:txBody>
      </p:sp>
    </p:spTree>
    <p:extLst>
      <p:ext uri="{BB962C8B-B14F-4D97-AF65-F5344CB8AC3E}">
        <p14:creationId xmlns:p14="http://schemas.microsoft.com/office/powerpoint/2010/main" val="424976450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5"/>
          </p:nvPr>
        </p:nvSpPr>
        <p:spPr/>
        <p:txBody>
          <a:bodyPr/>
          <a:lstStyle/>
          <a:p>
            <a:pPr>
              <a:defRPr/>
            </a:pPr>
            <a:fld id="{2F3E3A45-D83B-4EF6-96FA-199E8CA8051C}" type="slidenum">
              <a:rPr lang="en-US"/>
              <a:pPr>
                <a:defRPr/>
              </a:pPr>
              <a:t>1</a:t>
            </a:fld>
            <a:endParaRPr lang="en-US" dirty="0"/>
          </a:p>
        </p:txBody>
      </p:sp>
      <p:sp>
        <p:nvSpPr>
          <p:cNvPr id="30723" name="Slide Image Placeholder 1"/>
          <p:cNvSpPr>
            <a:spLocks noGrp="1" noRot="1" noChangeAspect="1" noTextEdit="1"/>
          </p:cNvSpPr>
          <p:nvPr>
            <p:ph type="sldImg"/>
          </p:nvPr>
        </p:nvSpPr>
        <p:spPr bwMode="auto">
          <a:xfrm>
            <a:off x="901700" y="1000125"/>
            <a:ext cx="4938713" cy="3703638"/>
          </a:xfrm>
          <a:noFill/>
          <a:ln>
            <a:solidFill>
              <a:srgbClr val="000000"/>
            </a:solidFill>
            <a:miter lim="800000"/>
            <a:headEnd/>
            <a:tailEnd/>
          </a:ln>
        </p:spPr>
      </p:sp>
      <p:sp>
        <p:nvSpPr>
          <p:cNvPr id="30724" name="Notes Placeholder 2"/>
          <p:cNvSpPr>
            <a:spLocks noGrp="1"/>
          </p:cNvSpPr>
          <p:nvPr>
            <p:ph type="body" idx="1"/>
          </p:nvPr>
        </p:nvSpPr>
        <p:spPr bwMode="auto">
          <a:noFill/>
        </p:spPr>
        <p:txBody>
          <a:bodyPr/>
          <a:lstStyle/>
          <a:p>
            <a:pPr marL="228485" indent="-228485" eaLnBrk="1" hangingPunct="1">
              <a:buFontTx/>
              <a:buAutoNum type="arabicPeriod"/>
            </a:pPr>
            <a:endParaRPr lang="en-GB" altLang="en-US" dirty="0"/>
          </a:p>
          <a:p>
            <a:pPr marL="228485" indent="-228485" eaLnBrk="1" hangingPunct="1"/>
            <a:r>
              <a:rPr lang="en-US" altLang="en-US" i="1" dirty="0"/>
              <a:t>Article 2; Definitions; (7) ‘</a:t>
            </a:r>
            <a:r>
              <a:rPr lang="en-US" altLang="en-US" b="1" i="1" dirty="0"/>
              <a:t>organised trading facility (OTF)’</a:t>
            </a:r>
            <a:r>
              <a:rPr lang="en-US" altLang="en-US" i="1" dirty="0"/>
              <a:t> means any system or facility, which is not a regulated market or MTF, operated by an investment firm or a market operator, in which multiple third-party buying &amp; selling interests in financial instruments are able to interact in the system in a way that results in a contract in accordance with the provisions of Title II of Directive [new MiFID];</a:t>
            </a:r>
          </a:p>
          <a:p>
            <a:pPr marL="228485" indent="-228485" eaLnBrk="1" hangingPunct="1">
              <a:buFontTx/>
              <a:buAutoNum type="arabicPeriod"/>
            </a:pPr>
            <a:endParaRPr lang="en-GB" altLang="en-US" dirty="0"/>
          </a:p>
        </p:txBody>
      </p:sp>
      <p:sp>
        <p:nvSpPr>
          <p:cNvPr id="4" name="Slide Number Placeholder 3"/>
          <p:cNvSpPr txBox="1">
            <a:spLocks noGrp="1"/>
          </p:cNvSpPr>
          <p:nvPr/>
        </p:nvSpPr>
        <p:spPr>
          <a:xfrm>
            <a:off x="3818223" y="9376901"/>
            <a:ext cx="2922317" cy="494185"/>
          </a:xfrm>
          <a:prstGeom prst="rect">
            <a:avLst/>
          </a:prstGeom>
          <a:noFill/>
        </p:spPr>
        <p:txBody>
          <a:bodyPr lIns="91426" tIns="45713" rIns="91426" bIns="45713" anchor="b"/>
          <a:lstStyle/>
          <a:p>
            <a:pPr algn="r" fontAlgn="auto">
              <a:spcBef>
                <a:spcPts val="0"/>
              </a:spcBef>
              <a:spcAft>
                <a:spcPts val="0"/>
              </a:spcAft>
              <a:defRPr/>
            </a:pPr>
            <a:fld id="{1197FC15-B7C4-4871-B497-02A6EABDC63D}" type="slidenum">
              <a:rPr lang="en-US" sz="1200">
                <a:latin typeface="+mn-lt"/>
                <a:cs typeface="+mn-cs"/>
              </a:rPr>
              <a:pPr algn="r" fontAlgn="auto">
                <a:spcBef>
                  <a:spcPts val="0"/>
                </a:spcBef>
                <a:spcAft>
                  <a:spcPts val="0"/>
                </a:spcAft>
                <a:defRPr/>
              </a:pPr>
              <a:t>1</a:t>
            </a:fld>
            <a:endParaRPr lang="en-US" sz="1200" dirty="0">
              <a:latin typeface="+mn-lt"/>
              <a:cs typeface="+mn-cs"/>
            </a:endParaRPr>
          </a:p>
        </p:txBody>
      </p:sp>
      <p:sp>
        <p:nvSpPr>
          <p:cNvPr id="6" name="Header Placeholder 5"/>
          <p:cNvSpPr>
            <a:spLocks noGrp="1"/>
          </p:cNvSpPr>
          <p:nvPr>
            <p:ph type="hdr" sz="quarter"/>
          </p:nvPr>
        </p:nvSpPr>
        <p:spPr/>
        <p:txBody>
          <a:bodyPr rtlCol="0"/>
          <a:lstStyle/>
          <a:p>
            <a:pPr fontAlgn="auto">
              <a:spcBef>
                <a:spcPts val="0"/>
              </a:spcBef>
              <a:spcAft>
                <a:spcPts val="0"/>
              </a:spcAft>
              <a:defRPr/>
            </a:pPr>
            <a:endParaRPr lang="en-US" dirty="0">
              <a:latin typeface="+mn-lt"/>
              <a:cs typeface="+mn-cs"/>
            </a:endParaRPr>
          </a:p>
        </p:txBody>
      </p:sp>
    </p:spTree>
    <p:extLst>
      <p:ext uri="{BB962C8B-B14F-4D97-AF65-F5344CB8AC3E}">
        <p14:creationId xmlns:p14="http://schemas.microsoft.com/office/powerpoint/2010/main" val="2484180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marL="360308" indent="-360308">
              <a:spcBef>
                <a:spcPct val="50000"/>
              </a:spcBef>
              <a:buFontTx/>
              <a:buChar char="•"/>
              <a:defRPr/>
            </a:pPr>
            <a:r>
              <a:rPr lang="en-GB" dirty="0"/>
              <a:t>Non position taking intermediaries focused on arranging trades and discovering liquidity in OTC markets</a:t>
            </a:r>
          </a:p>
          <a:p>
            <a:pPr marL="817437" lvl="1" indent="-360308">
              <a:spcBef>
                <a:spcPct val="50000"/>
              </a:spcBef>
              <a:buFontTx/>
              <a:buChar char="•"/>
              <a:defRPr/>
            </a:pPr>
            <a:r>
              <a:rPr lang="en-GB" dirty="0"/>
              <a:t>WMB is an “IDB” but not a Broker-Dealer</a:t>
            </a:r>
          </a:p>
          <a:p>
            <a:pPr marL="360308" indent="-360308">
              <a:spcBef>
                <a:spcPct val="50000"/>
              </a:spcBef>
              <a:buFontTx/>
              <a:buChar char="•"/>
              <a:defRPr/>
            </a:pPr>
            <a:r>
              <a:rPr lang="en-GB" dirty="0"/>
              <a:t>Authorisations – Limited Licence or Limited Activity permissions within EU</a:t>
            </a:r>
          </a:p>
          <a:p>
            <a:pPr marL="360308" indent="-360308">
              <a:spcBef>
                <a:spcPct val="50000"/>
              </a:spcBef>
              <a:buFontTx/>
              <a:buChar char="•"/>
              <a:defRPr/>
            </a:pPr>
            <a:r>
              <a:rPr lang="en-GB" dirty="0"/>
              <a:t>Flexible Execution - Enable the “Ecology of the Market-Place” to function, develop and evolve</a:t>
            </a:r>
          </a:p>
          <a:p>
            <a:pPr marL="360308" indent="-360308">
              <a:spcBef>
                <a:spcPct val="50000"/>
              </a:spcBef>
              <a:buFontTx/>
              <a:buChar char="•"/>
              <a:defRPr/>
            </a:pPr>
            <a:r>
              <a:rPr lang="en-GB" dirty="0"/>
              <a:t>Symbiotic relationships with Exchanges and CCPs</a:t>
            </a:r>
          </a:p>
          <a:p>
            <a:pPr marL="360308" indent="-360308">
              <a:spcBef>
                <a:spcPct val="50000"/>
              </a:spcBef>
              <a:buFontTx/>
              <a:buChar char="•"/>
              <a:defRPr/>
            </a:pPr>
            <a:r>
              <a:rPr lang="en-GB" dirty="0"/>
              <a:t>Operate 33 Multilateral Trading Facilities and numerous automated trading platforms around the globe</a:t>
            </a:r>
          </a:p>
          <a:p>
            <a:pPr marL="360308" indent="-360308">
              <a:spcBef>
                <a:spcPct val="50000"/>
              </a:spcBef>
              <a:buFontTx/>
              <a:buChar char="•"/>
              <a:defRPr/>
            </a:pPr>
            <a:r>
              <a:rPr lang="en-GB" dirty="0"/>
              <a:t>3 Major modes </a:t>
            </a:r>
          </a:p>
          <a:p>
            <a:pPr marL="1079333" lvl="1" indent="-358720">
              <a:spcBef>
                <a:spcPct val="50000"/>
              </a:spcBef>
              <a:buFontTx/>
              <a:buChar char="•"/>
              <a:defRPr/>
            </a:pPr>
            <a:r>
              <a:rPr lang="en-GB" dirty="0"/>
              <a:t>Name Give Up</a:t>
            </a:r>
          </a:p>
          <a:p>
            <a:pPr marL="1079333" lvl="1" indent="-358720">
              <a:spcBef>
                <a:spcPct val="50000"/>
              </a:spcBef>
              <a:buFontTx/>
              <a:buChar char="•"/>
              <a:defRPr/>
            </a:pPr>
            <a:r>
              <a:rPr lang="en-GB" dirty="0"/>
              <a:t>Matched Principal</a:t>
            </a:r>
          </a:p>
          <a:p>
            <a:pPr marL="1079333" lvl="1" indent="-358720">
              <a:spcBef>
                <a:spcPct val="50000"/>
              </a:spcBef>
              <a:buFontTx/>
              <a:buChar char="•"/>
              <a:defRPr/>
            </a:pPr>
            <a:r>
              <a:rPr lang="en-GB" dirty="0"/>
              <a:t>Exchange Agency  </a:t>
            </a:r>
            <a:endParaRPr lang="en-US" dirty="0"/>
          </a:p>
        </p:txBody>
      </p:sp>
      <p:sp>
        <p:nvSpPr>
          <p:cNvPr id="4" name="Slide Number Placeholder 3"/>
          <p:cNvSpPr>
            <a:spLocks noGrp="1"/>
          </p:cNvSpPr>
          <p:nvPr>
            <p:ph type="sldNum" sz="quarter" idx="5"/>
          </p:nvPr>
        </p:nvSpPr>
        <p:spPr/>
        <p:txBody>
          <a:bodyPr/>
          <a:lstStyle/>
          <a:p>
            <a:pPr>
              <a:defRPr/>
            </a:pPr>
            <a:fld id="{694485F2-C6A2-44A8-A3B1-03A66BFCBB58}" type="slidenum">
              <a:rPr lang="en-US" smtClean="0"/>
              <a:pPr>
                <a:defRPr/>
              </a:pPr>
              <a:t>14</a:t>
            </a:fld>
            <a:endParaRPr lang="en-US" dirty="0"/>
          </a:p>
        </p:txBody>
      </p:sp>
    </p:spTree>
    <p:extLst>
      <p:ext uri="{BB962C8B-B14F-4D97-AF65-F5344CB8AC3E}">
        <p14:creationId xmlns:p14="http://schemas.microsoft.com/office/powerpoint/2010/main" val="4063817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04CFDF69-B74A-4EDB-90BF-356E2538C4BF}" type="slidenum">
              <a:rPr lang="en-GB"/>
              <a:pPr>
                <a:defRPr/>
              </a:pPr>
              <a:t>‹#›</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E48B0CA-9003-4477-9BC7-8046FF95B90A}" type="datetime1">
              <a:rPr lang="en-US"/>
              <a:pPr>
                <a:defRPr/>
              </a:pPr>
              <a:t>06-Apr-17</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F2BF764A-7101-461B-B837-9421DF593C20}" type="slidenum">
              <a:rPr lang="en-GB"/>
              <a:pPr>
                <a:defRPr/>
              </a:pPr>
              <a:t>‹#›</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D0EA852-1B2B-40B6-8195-E4727B987261}" type="datetime1">
              <a:rPr lang="en-US"/>
              <a:pPr>
                <a:defRPr/>
              </a:pPr>
              <a:t>06-Apr-17</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B5174FA9-295A-4183-92E1-9E9F7ED45512}" type="slidenum">
              <a:rPr lang="en-GB"/>
              <a:pPr>
                <a:defRPr/>
              </a:pPr>
              <a:t>‹#›</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769BFC40-70CB-42A0-ADEB-BB58FE10AAFB}" type="datetime1">
              <a:rPr lang="en-US"/>
              <a:pPr>
                <a:defRPr/>
              </a:pPr>
              <a:t>06-Apr-17</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pPr>
              <a:defRPr/>
            </a:pPr>
            <a:fld id="{2F62B782-2036-42E0-8C39-D583DFB601A6}" type="slidenum">
              <a:rPr lang="en-GB"/>
              <a:pPr>
                <a:defRPr/>
              </a:pPr>
              <a:t>‹#›</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C15A3A1-3F48-4D4D-B79F-098C662D36C6}" type="datetime1">
              <a:rPr lang="en-US"/>
              <a:pPr>
                <a:defRPr/>
              </a:pPr>
              <a:t>06-Apr-17</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18F3F83F-B54A-4396-A47F-0189D763B6F0}" type="slidenum">
              <a:rPr lang="en-GB"/>
              <a:pPr>
                <a:defRPr/>
              </a:pPr>
              <a:t>‹#›</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C764F71-37D2-4063-B440-2138C10311B0}" type="datetime1">
              <a:rPr lang="en-US"/>
              <a:pPr>
                <a:defRPr/>
              </a:pPr>
              <a:t>06-Apr-17</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C8BB189E-FAA0-4418-8D6C-3C65E375F2E2}" type="slidenum">
              <a:rPr lang="en-GB"/>
              <a:pPr>
                <a:defRPr/>
              </a:pPr>
              <a:t>‹#›</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B36B5A2F-03B2-4149-8B8D-63E969D183A7}" type="datetime1">
              <a:rPr lang="en-US"/>
              <a:pPr>
                <a:defRPr/>
              </a:pPr>
              <a:t>06-Apr-17</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pPr>
              <a:defRPr/>
            </a:pPr>
            <a:fld id="{9251930A-FD90-4E70-A687-87156DFB390F}" type="slidenum">
              <a:rPr lang="en-GB"/>
              <a:pPr>
                <a:defRPr/>
              </a:pPr>
              <a:t>‹#›</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78BB5525-2A56-481D-B8AF-F7CAA87EC386}" type="datetime1">
              <a:rPr lang="en-US"/>
              <a:pPr>
                <a:defRPr/>
              </a:pPr>
              <a:t>06-Apr-17</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pPr>
              <a:defRPr/>
            </a:pPr>
            <a:fld id="{7CF2CD5A-9714-4A5F-B624-09931F6F12A2}" type="slidenum">
              <a:rPr lang="en-GB"/>
              <a:pPr>
                <a:defRPr/>
              </a:pPr>
              <a:t>‹#›</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573EF1AD-74ED-4611-8B0D-EEDE196A45BF}" type="datetime1">
              <a:rPr lang="en-US"/>
              <a:pPr>
                <a:defRPr/>
              </a:pPr>
              <a:t>06-Apr-17</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F626CDA3-180F-4097-9EED-DFD5438954A7}" type="slidenum">
              <a:rPr lang="en-GB"/>
              <a:pPr>
                <a:defRPr/>
              </a:pPr>
              <a:t>‹#›</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2967562C-08CC-4B15-9F03-24FBF40DADEF}" type="datetime1">
              <a:rPr lang="en-US"/>
              <a:pPr>
                <a:defRPr/>
              </a:pPr>
              <a:t>06-Apr-17</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pPr>
              <a:defRPr/>
            </a:pPr>
            <a:fld id="{A54C5668-76FB-43FC-A62D-B035601F37A6}" type="slidenum">
              <a:rPr lang="en-GB"/>
              <a:pPr>
                <a:defRPr/>
              </a:pPr>
              <a:t>‹#›</a:t>
            </a:fld>
            <a:endParaRPr lang="en-GB" dirty="0"/>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59CFE8EB-58F4-4693-85BF-7AFE33563796}" type="datetime1">
              <a:rPr lang="en-US"/>
              <a:pPr>
                <a:defRPr/>
              </a:pPr>
              <a:t>06-Apr-17</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93B1487D-571A-4C1C-B4CB-FE0232E84771}" type="slidenum">
              <a:rPr lang="en-GB"/>
              <a:pPr>
                <a:defRPr/>
              </a:pPr>
              <a:t>‹#›</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1C65DDB9-E115-4BBF-B607-F877A6A5AADC}" type="datetime1">
              <a:rPr lang="en-US"/>
              <a:pPr>
                <a:defRPr/>
              </a:pPr>
              <a:t>06-Apr-17</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5273EBE4-7172-4BEB-A9EC-C2E376964646}" type="slidenum">
              <a:rPr lang="en-GB"/>
              <a:pPr>
                <a:defRPr/>
              </a:pPr>
              <a:t>‹#›</a:t>
            </a:fld>
            <a:endParaRPr lang="en-GB" dirty="0"/>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fld id="{EE7A9182-DFBE-40D3-B9B6-57E1BD490CEF}" type="datetime1">
              <a:rPr lang="en-US"/>
              <a:pPr>
                <a:defRPr/>
              </a:pPr>
              <a:t>06-Apr-17</a:t>
            </a:fld>
            <a:endParaRPr lang="en-GB" dirty="0"/>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hf hdr="0" ft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fca.org.uk/publications/consultation-papers/cp15-43-markets-financial-instruments-directive-ii-implementation" TargetMode="Externa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cid:image013.png@01D2AC81.FC7D8990" TargetMode="External"/><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bwMode="auto">
          <a:ln>
            <a:round/>
            <a:headEnd/>
            <a:tailEnd/>
          </a:ln>
        </p:spPr>
        <p:txBody>
          <a:bodyPr wrap="square" numCol="1" anchorCtr="0" compatLnSpc="1">
            <a:prstTxWarp prst="textNoShape">
              <a:avLst/>
            </a:prstTxWarp>
          </a:bodyPr>
          <a:lstStyle/>
          <a:p>
            <a:pPr>
              <a:defRPr/>
            </a:pPr>
            <a:fld id="{AB321B18-D2FA-4011-AA73-0351B9A74AFE}" type="slidenum">
              <a:rPr lang="en-GB" smtClean="0">
                <a:latin typeface="+mn-lt"/>
              </a:rPr>
              <a:pPr>
                <a:defRPr/>
              </a:pPr>
              <a:t>1</a:t>
            </a:fld>
            <a:endParaRPr lang="en-GB" dirty="0">
              <a:latin typeface="+mn-lt"/>
            </a:endParaRPr>
          </a:p>
        </p:txBody>
      </p:sp>
      <p:cxnSp>
        <p:nvCxnSpPr>
          <p:cNvPr id="11" name="Straight Connector 10"/>
          <p:cNvCxnSpPr/>
          <p:nvPr/>
        </p:nvCxnSpPr>
        <p:spPr>
          <a:xfrm>
            <a:off x="0" y="6597650"/>
            <a:ext cx="84597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89694" y="404580"/>
            <a:ext cx="8370093" cy="5976830"/>
          </a:xfrm>
          <a:prstGeom prst="rect">
            <a:avLst/>
          </a:prstGeom>
        </p:spPr>
        <p:txBody>
          <a:bodyPr vert="horz" lIns="91440" tIns="45720" rIns="91440" bIns="45720" rtlCol="0" anchor="ctr">
            <a:noAutofit/>
          </a:bodyPr>
          <a:lst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a:lstStyle>
          <a:p>
            <a:pPr algn="ctr"/>
            <a:r>
              <a:rPr lang="en-US" sz="2800" i="1" dirty="0">
                <a:solidFill>
                  <a:srgbClr val="FF0000"/>
                </a:solidFill>
              </a:rPr>
              <a:t>MTFs and OTFs: Transparency Implications for Non-Equities</a:t>
            </a:r>
          </a:p>
          <a:p>
            <a:pPr algn="ctr"/>
            <a:endParaRPr lang="en-US" sz="3200" dirty="0">
              <a:solidFill>
                <a:srgbClr val="FF0000"/>
              </a:solidFill>
            </a:endParaRPr>
          </a:p>
          <a:p>
            <a:pPr algn="ctr"/>
            <a:r>
              <a:rPr lang="en-GB" sz="2400" dirty="0">
                <a:solidFill>
                  <a:srgbClr val="FF0000"/>
                </a:solidFill>
              </a:rPr>
              <a:t>Unravelling Ariadne's MiFID II Thread</a:t>
            </a:r>
          </a:p>
          <a:p>
            <a:pPr algn="ctr"/>
            <a:r>
              <a:rPr lang="en-GB" sz="2400" dirty="0">
                <a:solidFill>
                  <a:srgbClr val="FF0000"/>
                </a:solidFill>
              </a:rPr>
              <a:t>Pre- and post-trade transparency for non-equity markets </a:t>
            </a:r>
          </a:p>
          <a:p>
            <a:pPr algn="ctr"/>
            <a:r>
              <a:rPr lang="en-GB" sz="2400" dirty="0">
                <a:solidFill>
                  <a:srgbClr val="FF0000"/>
                </a:solidFill>
              </a:rPr>
              <a:t>ECMI</a:t>
            </a:r>
          </a:p>
          <a:p>
            <a:pPr algn="ctr"/>
            <a:endParaRPr lang="en-GB" sz="2400" dirty="0">
              <a:solidFill>
                <a:srgbClr val="FF0000"/>
              </a:solidFill>
            </a:endParaRPr>
          </a:p>
          <a:p>
            <a:pPr algn="ctr"/>
            <a:r>
              <a:rPr lang="en-GB" sz="2400" dirty="0">
                <a:solidFill>
                  <a:srgbClr val="FF0000"/>
                </a:solidFill>
              </a:rPr>
              <a:t>Alexander McDonald</a:t>
            </a:r>
          </a:p>
          <a:p>
            <a:pPr algn="ctr"/>
            <a:endParaRPr lang="en-GB" sz="2400" dirty="0">
              <a:solidFill>
                <a:srgbClr val="FF0000"/>
              </a:solidFill>
            </a:endParaRPr>
          </a:p>
          <a:p>
            <a:pPr algn="ctr"/>
            <a:r>
              <a:rPr lang="en-GB" sz="2400" dirty="0">
                <a:solidFill>
                  <a:srgbClr val="FF0000"/>
                </a:solidFill>
              </a:rPr>
              <a:t>06</a:t>
            </a:r>
            <a:r>
              <a:rPr lang="en-GB" sz="2400" baseline="30000" dirty="0">
                <a:solidFill>
                  <a:srgbClr val="FF0000"/>
                </a:solidFill>
              </a:rPr>
              <a:t>th</a:t>
            </a:r>
            <a:r>
              <a:rPr lang="en-GB" sz="2400" dirty="0">
                <a:solidFill>
                  <a:srgbClr val="FF0000"/>
                </a:solidFill>
              </a:rPr>
              <a:t> April  2017, Brussels</a:t>
            </a:r>
          </a:p>
        </p:txBody>
      </p:sp>
      <p:sp>
        <p:nvSpPr>
          <p:cNvPr id="2" name="TextBox 1"/>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pic>
        <p:nvPicPr>
          <p:cNvPr id="7" name="Picture 6" descr="WMBA"/>
          <p:cNvPicPr>
            <a:picLocks noChangeAspect="1" noChangeArrowheads="1"/>
          </p:cNvPicPr>
          <p:nvPr/>
        </p:nvPicPr>
        <p:blipFill>
          <a:blip r:embed="rId3" cstate="print"/>
          <a:srcRect/>
          <a:stretch>
            <a:fillRect/>
          </a:stretch>
        </p:blipFill>
        <p:spPr bwMode="auto">
          <a:xfrm>
            <a:off x="211137" y="188913"/>
            <a:ext cx="2858512" cy="71973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3802"/>
            <a:ext cx="8388530" cy="824848"/>
          </a:xfrm>
        </p:spPr>
        <p:txBody>
          <a:bodyPr/>
          <a:lstStyle/>
          <a:p>
            <a:pPr algn="ctr"/>
            <a:r>
              <a:rPr lang="en-US" sz="3600" dirty="0">
                <a:solidFill>
                  <a:srgbClr val="FF0000"/>
                </a:solidFill>
              </a:rPr>
              <a:t>Transparency</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10</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10" name="TextBox 9"/>
          <p:cNvSpPr txBox="1"/>
          <p:nvPr/>
        </p:nvSpPr>
        <p:spPr>
          <a:xfrm>
            <a:off x="406671" y="908650"/>
            <a:ext cx="7633060" cy="304698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t>MiFID2 will require market participants to provide pre- and post- trade transparency reporting for bonds and derivatives orders, quotes and trades.</a:t>
            </a:r>
          </a:p>
          <a:p>
            <a:pPr marL="285750" indent="-285750">
              <a:spcAft>
                <a:spcPts val="1200"/>
              </a:spcAft>
              <a:buFont typeface="Arial" panose="020B0604020202020204" pitchFamily="34" charset="0"/>
              <a:buChar char="•"/>
            </a:pPr>
            <a:r>
              <a:rPr lang="en-GB" dirty="0"/>
              <a:t>Transactions shall be aggregated per ISIN-code.</a:t>
            </a:r>
          </a:p>
          <a:p>
            <a:pPr marL="285750" indent="-285750">
              <a:spcAft>
                <a:spcPts val="1200"/>
              </a:spcAft>
              <a:buFont typeface="Arial" panose="020B0604020202020204" pitchFamily="34" charset="0"/>
              <a:buChar char="•"/>
            </a:pPr>
            <a:r>
              <a:rPr lang="en-GB" dirty="0"/>
              <a:t>The requirement to report the order, quote and trade may be waivered or deferred depending upon the liquidity status of the instrument, TOTV considerations, the SSTI and LiS values.</a:t>
            </a:r>
          </a:p>
          <a:p>
            <a:pPr marL="285750" indent="-285750">
              <a:spcAft>
                <a:spcPts val="1200"/>
              </a:spcAft>
              <a:buFont typeface="Arial" panose="020B0604020202020204" pitchFamily="34" charset="0"/>
              <a:buChar char="•"/>
            </a:pPr>
            <a:r>
              <a:rPr lang="en-GB" dirty="0"/>
              <a:t>The application of waivers and of deferrals will be at the discretion of each individual NCA, yet common across each NCA domain.</a:t>
            </a:r>
          </a:p>
        </p:txBody>
      </p:sp>
      <p:graphicFrame>
        <p:nvGraphicFramePr>
          <p:cNvPr id="3" name="Table 2"/>
          <p:cNvGraphicFramePr>
            <a:graphicFrameLocks noGrp="1"/>
          </p:cNvGraphicFramePr>
          <p:nvPr>
            <p:extLst>
              <p:ext uri="{D42A27DB-BD31-4B8C-83A1-F6EECF244321}">
                <p14:modId xmlns:p14="http://schemas.microsoft.com/office/powerpoint/2010/main" val="4188555880"/>
              </p:ext>
            </p:extLst>
          </p:nvPr>
        </p:nvGraphicFramePr>
        <p:xfrm>
          <a:off x="467431" y="4071509"/>
          <a:ext cx="7705070" cy="2338451"/>
        </p:xfrm>
        <a:graphic>
          <a:graphicData uri="http://schemas.openxmlformats.org/drawingml/2006/table">
            <a:tbl>
              <a:tblPr firstRow="1" bandRow="1">
                <a:tableStyleId>{5C22544A-7EE6-4342-B048-85BDC9FD1C3A}</a:tableStyleId>
              </a:tblPr>
              <a:tblGrid>
                <a:gridCol w="1440199">
                  <a:extLst>
                    <a:ext uri="{9D8B030D-6E8A-4147-A177-3AD203B41FA5}">
                      <a16:colId xmlns:a16="http://schemas.microsoft.com/office/drawing/2014/main" val="160980954"/>
                    </a:ext>
                  </a:extLst>
                </a:gridCol>
                <a:gridCol w="1440200">
                  <a:extLst>
                    <a:ext uri="{9D8B030D-6E8A-4147-A177-3AD203B41FA5}">
                      <a16:colId xmlns:a16="http://schemas.microsoft.com/office/drawing/2014/main" val="1374171748"/>
                    </a:ext>
                  </a:extLst>
                </a:gridCol>
                <a:gridCol w="1889406">
                  <a:extLst>
                    <a:ext uri="{9D8B030D-6E8A-4147-A177-3AD203B41FA5}">
                      <a16:colId xmlns:a16="http://schemas.microsoft.com/office/drawing/2014/main" val="2171334282"/>
                    </a:ext>
                  </a:extLst>
                </a:gridCol>
                <a:gridCol w="1394251">
                  <a:extLst>
                    <a:ext uri="{9D8B030D-6E8A-4147-A177-3AD203B41FA5}">
                      <a16:colId xmlns:a16="http://schemas.microsoft.com/office/drawing/2014/main" val="1852403749"/>
                    </a:ext>
                  </a:extLst>
                </a:gridCol>
                <a:gridCol w="1541014">
                  <a:extLst>
                    <a:ext uri="{9D8B030D-6E8A-4147-A177-3AD203B41FA5}">
                      <a16:colId xmlns:a16="http://schemas.microsoft.com/office/drawing/2014/main" val="4253087620"/>
                    </a:ext>
                  </a:extLst>
                </a:gridCol>
              </a:tblGrid>
              <a:tr h="509651">
                <a:tc>
                  <a:txBody>
                    <a:bodyPr/>
                    <a:lstStyle/>
                    <a:p>
                      <a:pPr algn="ctr"/>
                      <a:r>
                        <a:rPr lang="en-GB" dirty="0"/>
                        <a:t>Obligation</a:t>
                      </a:r>
                    </a:p>
                  </a:txBody>
                  <a:tcPr/>
                </a:tc>
                <a:tc>
                  <a:txBody>
                    <a:bodyPr/>
                    <a:lstStyle/>
                    <a:p>
                      <a:pPr algn="ctr"/>
                      <a:r>
                        <a:rPr lang="en-GB" dirty="0"/>
                        <a:t>Liquid &lt; SSTI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Liquid &gt; SSTI &lt; LiS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Liquid &gt;LiS</a:t>
                      </a:r>
                    </a:p>
                  </a:txBody>
                  <a:tcPr/>
                </a:tc>
                <a:tc>
                  <a:txBody>
                    <a:bodyPr/>
                    <a:lstStyle/>
                    <a:p>
                      <a:pPr algn="ctr"/>
                      <a:r>
                        <a:rPr lang="en-GB" dirty="0"/>
                        <a:t>Illiquid</a:t>
                      </a:r>
                    </a:p>
                  </a:txBody>
                  <a:tcPr/>
                </a:tc>
                <a:extLst>
                  <a:ext uri="{0D108BD9-81ED-4DB2-BD59-A6C34878D82A}">
                    <a16:rowId xmlns:a16="http://schemas.microsoft.com/office/drawing/2014/main" val="1348719185"/>
                  </a:ext>
                </a:extLst>
              </a:tr>
              <a:tr h="793970">
                <a:tc>
                  <a:txBody>
                    <a:bodyPr/>
                    <a:lstStyle/>
                    <a:p>
                      <a:pPr algn="ctr"/>
                      <a:r>
                        <a:rPr lang="en-GB" dirty="0"/>
                        <a:t>Pre-trade </a:t>
                      </a:r>
                    </a:p>
                  </a:txBody>
                  <a:tcPr/>
                </a:tc>
                <a:tc>
                  <a:txBody>
                    <a:bodyPr/>
                    <a:lstStyle/>
                    <a:p>
                      <a:pPr algn="ctr"/>
                      <a:r>
                        <a:rPr lang="en-GB" dirty="0"/>
                        <a:t>Real Time</a:t>
                      </a:r>
                    </a:p>
                  </a:txBody>
                  <a:tcPr/>
                </a:tc>
                <a:tc>
                  <a:txBody>
                    <a:bodyPr/>
                    <a:lstStyle/>
                    <a:p>
                      <a:pPr algn="ctr"/>
                      <a:r>
                        <a:rPr lang="en-GB" dirty="0"/>
                        <a:t>Nil</a:t>
                      </a:r>
                    </a:p>
                    <a:p>
                      <a:pPr algn="ctr"/>
                      <a:r>
                        <a:rPr lang="en-GB" dirty="0"/>
                        <a:t>[</a:t>
                      </a:r>
                      <a:r>
                        <a:rPr lang="en-GB" i="1" dirty="0"/>
                        <a:t>composite for venues</a:t>
                      </a:r>
                      <a:r>
                        <a:rPr lang="en-GB" dirty="0"/>
                        <a:t>]</a:t>
                      </a:r>
                    </a:p>
                  </a:txBody>
                  <a:tcPr/>
                </a:tc>
                <a:tc>
                  <a:txBody>
                    <a:bodyPr/>
                    <a:lstStyle/>
                    <a:p>
                      <a:pPr algn="ctr"/>
                      <a:r>
                        <a:rPr lang="en-GB" dirty="0"/>
                        <a:t>Nil</a:t>
                      </a:r>
                    </a:p>
                  </a:txBody>
                  <a:tcPr/>
                </a:tc>
                <a:tc>
                  <a:txBody>
                    <a:bodyPr/>
                    <a:lstStyle/>
                    <a:p>
                      <a:pPr algn="ctr"/>
                      <a:r>
                        <a:rPr lang="en-GB" dirty="0"/>
                        <a:t>Nil</a:t>
                      </a:r>
                    </a:p>
                  </a:txBody>
                  <a:tcPr/>
                </a:tc>
                <a:extLst>
                  <a:ext uri="{0D108BD9-81ED-4DB2-BD59-A6C34878D82A}">
                    <a16:rowId xmlns:a16="http://schemas.microsoft.com/office/drawing/2014/main" val="2922084157"/>
                  </a:ext>
                </a:extLst>
              </a:tr>
              <a:tr h="793970">
                <a:tc>
                  <a:txBody>
                    <a:bodyPr/>
                    <a:lstStyle/>
                    <a:p>
                      <a:pPr algn="ctr"/>
                      <a:r>
                        <a:rPr lang="en-GB" dirty="0"/>
                        <a:t>Post-trade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Real Time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T+2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(and</a:t>
                      </a:r>
                      <a:r>
                        <a:rPr lang="en-GB" baseline="0" dirty="0"/>
                        <a:t> up to four weeks)</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T+2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(and</a:t>
                      </a:r>
                      <a:r>
                        <a:rPr lang="en-GB" baseline="0" dirty="0"/>
                        <a:t> up to four weeks)</a:t>
                      </a:r>
                      <a:endParaRPr lang="en-GB" dirty="0"/>
                    </a:p>
                  </a:txBody>
                  <a:tcPr/>
                </a:tc>
                <a:tc>
                  <a:txBody>
                    <a:bodyPr/>
                    <a:lstStyle/>
                    <a:p>
                      <a:pPr algn="ctr"/>
                      <a:r>
                        <a:rPr lang="en-GB" dirty="0"/>
                        <a:t>T+2 </a:t>
                      </a:r>
                    </a:p>
                    <a:p>
                      <a:pPr algn="ctr"/>
                      <a:r>
                        <a:rPr lang="en-GB" dirty="0"/>
                        <a:t>(and</a:t>
                      </a:r>
                      <a:r>
                        <a:rPr lang="en-GB" baseline="0" dirty="0"/>
                        <a:t> up to four weeks)</a:t>
                      </a:r>
                      <a:endParaRPr lang="en-GB" dirty="0"/>
                    </a:p>
                  </a:txBody>
                  <a:tcPr/>
                </a:tc>
                <a:extLst>
                  <a:ext uri="{0D108BD9-81ED-4DB2-BD59-A6C34878D82A}">
                    <a16:rowId xmlns:a16="http://schemas.microsoft.com/office/drawing/2014/main" val="154250109"/>
                  </a:ext>
                </a:extLst>
              </a:tr>
            </a:tbl>
          </a:graphicData>
        </a:graphic>
      </p:graphicFrame>
    </p:spTree>
    <p:extLst>
      <p:ext uri="{BB962C8B-B14F-4D97-AF65-F5344CB8AC3E}">
        <p14:creationId xmlns:p14="http://schemas.microsoft.com/office/powerpoint/2010/main" val="2649801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3802"/>
            <a:ext cx="8388530" cy="824848"/>
          </a:xfrm>
        </p:spPr>
        <p:txBody>
          <a:bodyPr/>
          <a:lstStyle/>
          <a:p>
            <a:pPr algn="ctr"/>
            <a:r>
              <a:rPr lang="en-US" sz="3600" dirty="0">
                <a:solidFill>
                  <a:srgbClr val="FF0000"/>
                </a:solidFill>
              </a:rPr>
              <a:t>Packages</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11</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10" name="TextBox 9"/>
          <p:cNvSpPr txBox="1"/>
          <p:nvPr/>
        </p:nvSpPr>
        <p:spPr>
          <a:xfrm>
            <a:off x="323410" y="836640"/>
            <a:ext cx="8065121" cy="480131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t>Level 1  - ‘</a:t>
            </a:r>
            <a:r>
              <a:rPr lang="en-GB" dirty="0" err="1"/>
              <a:t>Quickfix</a:t>
            </a:r>
            <a:r>
              <a:rPr lang="en-GB" dirty="0"/>
              <a:t>’; much focus on the number of legs and components</a:t>
            </a:r>
          </a:p>
          <a:p>
            <a:pPr marL="285750" indent="-285750">
              <a:spcAft>
                <a:spcPts val="1200"/>
              </a:spcAft>
              <a:buFont typeface="Arial" panose="020B0604020202020204" pitchFamily="34" charset="0"/>
              <a:buChar char="•"/>
            </a:pPr>
            <a:r>
              <a:rPr lang="en-GB" dirty="0"/>
              <a:t>Scope of the ESMA RTS beyond derivatives</a:t>
            </a:r>
          </a:p>
          <a:p>
            <a:pPr marL="285750" indent="-285750">
              <a:spcAft>
                <a:spcPts val="1200"/>
              </a:spcAft>
              <a:buFont typeface="Arial" panose="020B0604020202020204" pitchFamily="34" charset="0"/>
              <a:buChar char="•"/>
            </a:pPr>
            <a:r>
              <a:rPr lang="en-GB" dirty="0"/>
              <a:t>Revised, </a:t>
            </a:r>
            <a:r>
              <a:rPr lang="en-GB" dirty="0" err="1"/>
              <a:t>BoS</a:t>
            </a:r>
            <a:r>
              <a:rPr lang="en-GB" dirty="0"/>
              <a:t> for written approval, will be sent to EU_COMM at month end when it will be published</a:t>
            </a:r>
          </a:p>
          <a:p>
            <a:pPr marL="285750" indent="-285750">
              <a:spcAft>
                <a:spcPts val="600"/>
              </a:spcAft>
              <a:buFont typeface="Arial" panose="020B0604020202020204" pitchFamily="34" charset="0"/>
              <a:buChar char="•"/>
            </a:pPr>
            <a:r>
              <a:rPr lang="en-GB" dirty="0"/>
              <a:t>Package definition and ‘Liquid Packages’</a:t>
            </a:r>
          </a:p>
          <a:p>
            <a:pPr marL="742950" lvl="1" indent="-285750">
              <a:spcAft>
                <a:spcPts val="600"/>
              </a:spcAft>
              <a:buFont typeface="Arial" panose="020B0604020202020204" pitchFamily="34" charset="0"/>
              <a:buChar char="•"/>
            </a:pPr>
            <a:r>
              <a:rPr lang="en-GB" dirty="0"/>
              <a:t>Illiquid component legs</a:t>
            </a:r>
          </a:p>
          <a:p>
            <a:pPr marL="742950" lvl="1" indent="-285750">
              <a:spcAft>
                <a:spcPts val="1200"/>
              </a:spcAft>
              <a:buFont typeface="Arial" panose="020B0604020202020204" pitchFamily="34" charset="0"/>
              <a:buChar char="•"/>
            </a:pPr>
            <a:r>
              <a:rPr lang="en-GB" dirty="0"/>
              <a:t>Components across waiver thresholds</a:t>
            </a:r>
          </a:p>
          <a:p>
            <a:pPr marL="285750" indent="-285750">
              <a:spcAft>
                <a:spcPts val="1200"/>
              </a:spcAft>
              <a:buFont typeface="Arial" panose="020B0604020202020204" pitchFamily="34" charset="0"/>
              <a:buChar char="•"/>
            </a:pPr>
            <a:r>
              <a:rPr lang="en-GB" dirty="0"/>
              <a:t>Fragmenting Liquidity</a:t>
            </a:r>
          </a:p>
          <a:p>
            <a:pPr marL="285750" indent="-285750">
              <a:spcAft>
                <a:spcPts val="1200"/>
              </a:spcAft>
              <a:buFont typeface="Arial" panose="020B0604020202020204" pitchFamily="34" charset="0"/>
              <a:buChar char="•"/>
            </a:pPr>
            <a:r>
              <a:rPr lang="en-GB" dirty="0"/>
              <a:t>Basis Trading</a:t>
            </a:r>
          </a:p>
          <a:p>
            <a:pPr marL="285750" indent="-285750">
              <a:spcAft>
                <a:spcPts val="1200"/>
              </a:spcAft>
              <a:buFont typeface="Arial" panose="020B0604020202020204" pitchFamily="34" charset="0"/>
              <a:buChar char="•"/>
            </a:pPr>
            <a:r>
              <a:rPr lang="en-GB" dirty="0"/>
              <a:t>Multiple venues</a:t>
            </a:r>
          </a:p>
          <a:p>
            <a:pPr marL="285750" indent="-285750">
              <a:spcAft>
                <a:spcPts val="1200"/>
              </a:spcAft>
              <a:buFont typeface="Arial" panose="020B0604020202020204" pitchFamily="34" charset="0"/>
              <a:buChar char="•"/>
            </a:pPr>
            <a:r>
              <a:rPr lang="en-GB" dirty="0"/>
              <a:t>Post trading packages</a:t>
            </a:r>
          </a:p>
          <a:p>
            <a:pPr marL="285750" indent="-285750">
              <a:spcAft>
                <a:spcPts val="1200"/>
              </a:spcAft>
              <a:buFont typeface="Arial" panose="020B0604020202020204" pitchFamily="34" charset="0"/>
              <a:buChar char="•"/>
            </a:pPr>
            <a:r>
              <a:rPr lang="en-GB" dirty="0"/>
              <a:t>Cross boarder equivalence and deference</a:t>
            </a:r>
          </a:p>
        </p:txBody>
      </p:sp>
    </p:spTree>
    <p:extLst>
      <p:ext uri="{BB962C8B-B14F-4D97-AF65-F5344CB8AC3E}">
        <p14:creationId xmlns:p14="http://schemas.microsoft.com/office/powerpoint/2010/main" val="2666169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3802"/>
            <a:ext cx="8388530" cy="824848"/>
          </a:xfrm>
        </p:spPr>
        <p:txBody>
          <a:bodyPr/>
          <a:lstStyle/>
          <a:p>
            <a:pPr algn="ctr"/>
            <a:r>
              <a:rPr lang="en-US" sz="3600" dirty="0">
                <a:solidFill>
                  <a:srgbClr val="FF0000"/>
                </a:solidFill>
              </a:rPr>
              <a:t>Transaction Reporting by Venues</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12</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10" name="TextBox 9"/>
          <p:cNvSpPr txBox="1"/>
          <p:nvPr/>
        </p:nvSpPr>
        <p:spPr>
          <a:xfrm>
            <a:off x="323410" y="836640"/>
            <a:ext cx="8065121" cy="590931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t>Venues have to TR on behalf of Non-MiFID Participants (Article 26(5)</a:t>
            </a:r>
          </a:p>
          <a:p>
            <a:pPr marL="285750" indent="-285750">
              <a:spcAft>
                <a:spcPts val="1200"/>
              </a:spcAft>
              <a:buFont typeface="Arial" panose="020B0604020202020204" pitchFamily="34" charset="0"/>
              <a:buChar char="•"/>
            </a:pPr>
            <a:r>
              <a:rPr lang="en-GB" dirty="0"/>
              <a:t>65 different fields per transaction of which only a few are difficult, if not impossible, for the trading venue to obtain if the information is not voluntarily provided </a:t>
            </a:r>
          </a:p>
          <a:p>
            <a:pPr marL="342900" indent="-342900">
              <a:spcAft>
                <a:spcPts val="1200"/>
              </a:spcAft>
              <a:buFont typeface="+mj-lt"/>
              <a:buAutoNum type="arabicPeriod"/>
            </a:pPr>
            <a:r>
              <a:rPr lang="en-GB" i="1" dirty="0"/>
              <a:t>Sensitivity of the data </a:t>
            </a:r>
          </a:p>
          <a:p>
            <a:pPr marL="342900" indent="-342900">
              <a:spcAft>
                <a:spcPts val="1200"/>
              </a:spcAft>
              <a:buFont typeface="+mj-lt"/>
              <a:buAutoNum type="arabicPeriod"/>
            </a:pPr>
            <a:r>
              <a:rPr lang="en-GB" i="1" dirty="0"/>
              <a:t>Technical difficulties with obtaining all the data in time</a:t>
            </a:r>
          </a:p>
          <a:p>
            <a:pPr marL="342900" indent="-342900">
              <a:spcAft>
                <a:spcPts val="1200"/>
              </a:spcAft>
              <a:buFont typeface="+mj-lt"/>
              <a:buAutoNum type="arabicPeriod"/>
            </a:pPr>
            <a:r>
              <a:rPr lang="en-GB" i="1" dirty="0"/>
              <a:t>Need for guidance that ‘best” or “reasonable” efforts are sufficient </a:t>
            </a:r>
          </a:p>
          <a:p>
            <a:pPr marL="342900" indent="-342900">
              <a:spcAft>
                <a:spcPts val="1200"/>
              </a:spcAft>
              <a:buFont typeface="+mj-lt"/>
              <a:buAutoNum type="arabicPeriod"/>
            </a:pPr>
            <a:r>
              <a:rPr lang="en-GB" i="1" dirty="0"/>
              <a:t>Lack of level playing field between Regulated Venues &amp; Bilateral Trading</a:t>
            </a:r>
          </a:p>
          <a:p>
            <a:pPr marL="285750" indent="-285750">
              <a:spcAft>
                <a:spcPts val="1200"/>
              </a:spcAft>
              <a:buFont typeface="Arial" panose="020B0604020202020204" pitchFamily="34" charset="0"/>
              <a:buChar char="•"/>
            </a:pPr>
            <a:r>
              <a:rPr lang="en-GB" dirty="0"/>
              <a:t>if a non-MiFID firm is trading matched principal or agency the natural person details regarding the client of the non-MiFID firm are required;  </a:t>
            </a:r>
          </a:p>
          <a:p>
            <a:pPr marL="285750" indent="-285750">
              <a:spcAft>
                <a:spcPts val="1200"/>
              </a:spcAft>
              <a:buFont typeface="Arial" panose="020B0604020202020204" pitchFamily="34" charset="0"/>
              <a:buChar char="•"/>
            </a:pPr>
            <a:r>
              <a:rPr lang="en-GB" dirty="0"/>
              <a:t>regardless of trading capacity, the natural person details of the person responsible for investment decision is required; and   </a:t>
            </a:r>
          </a:p>
          <a:p>
            <a:pPr marL="285750" indent="-285750">
              <a:spcAft>
                <a:spcPts val="1200"/>
              </a:spcAft>
              <a:buFont typeface="Arial" panose="020B0604020202020204" pitchFamily="34" charset="0"/>
              <a:buChar char="•"/>
            </a:pPr>
            <a:r>
              <a:rPr lang="en-GB" dirty="0"/>
              <a:t>trading venues do not routinely have access to any allocations </a:t>
            </a:r>
          </a:p>
          <a:p>
            <a:pPr marL="285750" indent="-285750">
              <a:spcAft>
                <a:spcPts val="1200"/>
              </a:spcAft>
              <a:buFont typeface="Arial" panose="020B0604020202020204" pitchFamily="34" charset="0"/>
              <a:buChar char="•"/>
            </a:pPr>
            <a:r>
              <a:rPr lang="en-GB" dirty="0"/>
              <a:t>ESMA’s guidance (s2.1.4.2 of the Final Report issued on 10 October) is very helpful in indicating that the trading venue should recover and validate the information by the end of the next trading day. </a:t>
            </a:r>
          </a:p>
        </p:txBody>
      </p:sp>
    </p:spTree>
    <p:extLst>
      <p:ext uri="{BB962C8B-B14F-4D97-AF65-F5344CB8AC3E}">
        <p14:creationId xmlns:p14="http://schemas.microsoft.com/office/powerpoint/2010/main" val="612209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3802"/>
            <a:ext cx="8388530" cy="824848"/>
          </a:xfrm>
        </p:spPr>
        <p:txBody>
          <a:bodyPr/>
          <a:lstStyle/>
          <a:p>
            <a:pPr algn="ctr"/>
            <a:r>
              <a:rPr lang="en-US" sz="3600" dirty="0">
                <a:solidFill>
                  <a:srgbClr val="FF0000"/>
                </a:solidFill>
              </a:rPr>
              <a:t>FX Forwards and Swaps</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13</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10" name="TextBox 9"/>
          <p:cNvSpPr txBox="1"/>
          <p:nvPr/>
        </p:nvSpPr>
        <p:spPr>
          <a:xfrm>
            <a:off x="296190" y="942650"/>
            <a:ext cx="8065121" cy="5632311"/>
          </a:xfrm>
          <a:prstGeom prst="rect">
            <a:avLst/>
          </a:prstGeom>
          <a:noFill/>
        </p:spPr>
        <p:txBody>
          <a:bodyPr wrap="square" rtlCol="0">
            <a:spAutoFit/>
          </a:bodyPr>
          <a:lstStyle/>
          <a:p>
            <a:pPr>
              <a:spcAft>
                <a:spcPts val="1200"/>
              </a:spcAft>
            </a:pPr>
            <a:r>
              <a:rPr lang="en-GB" i="1" dirty="0"/>
              <a:t>Rewriting the RAO 84 Commercial Purposes Exemption as ‘Means of Payment’ </a:t>
            </a:r>
          </a:p>
          <a:p>
            <a:pPr marL="742950" lvl="1" indent="-285750">
              <a:spcAft>
                <a:spcPts val="1200"/>
              </a:spcAft>
              <a:buFont typeface="Arial" panose="020B0604020202020204" pitchFamily="34" charset="0"/>
              <a:buChar char="•"/>
            </a:pPr>
            <a:r>
              <a:rPr lang="en-GB" i="1" dirty="0"/>
              <a:t>Forwards are now Derivatives</a:t>
            </a:r>
          </a:p>
          <a:p>
            <a:pPr marL="742950" lvl="1" indent="-285750">
              <a:spcAft>
                <a:spcPts val="1200"/>
              </a:spcAft>
              <a:buFont typeface="Arial" panose="020B0604020202020204" pitchFamily="34" charset="0"/>
              <a:buChar char="•"/>
            </a:pPr>
            <a:r>
              <a:rPr lang="en-GB" i="1" dirty="0"/>
              <a:t>Options are now Packages</a:t>
            </a:r>
          </a:p>
          <a:p>
            <a:pPr>
              <a:spcAft>
                <a:spcPts val="1200"/>
              </a:spcAft>
            </a:pPr>
            <a:r>
              <a:rPr lang="en-GB" b="1" dirty="0"/>
              <a:t>Level 1 ‘</a:t>
            </a:r>
            <a:r>
              <a:rPr lang="en-GB" b="1" i="1" dirty="0" err="1"/>
              <a:t>QuickFix</a:t>
            </a:r>
            <a:r>
              <a:rPr lang="en-GB" b="1" dirty="0"/>
              <a:t>’ -  2.1.d exemptions for NFCs</a:t>
            </a:r>
          </a:p>
          <a:p>
            <a:pPr>
              <a:spcAft>
                <a:spcPts val="1200"/>
              </a:spcAft>
            </a:pPr>
            <a:r>
              <a:rPr lang="en-GB" b="1" dirty="0"/>
              <a:t>Instrument Perimeter</a:t>
            </a:r>
            <a:r>
              <a:rPr lang="en-GB" dirty="0"/>
              <a:t>: </a:t>
            </a:r>
          </a:p>
          <a:p>
            <a:pPr marL="285750" indent="-285750">
              <a:spcAft>
                <a:spcPts val="600"/>
              </a:spcAft>
              <a:buFont typeface="Arial" panose="020B0604020202020204" pitchFamily="34" charset="0"/>
              <a:buChar char="•"/>
            </a:pPr>
            <a:r>
              <a:rPr lang="en-GB" dirty="0"/>
              <a:t>Are simple FX swaps:</a:t>
            </a:r>
          </a:p>
          <a:p>
            <a:pPr marL="800100" lvl="1" indent="-342900">
              <a:spcAft>
                <a:spcPts val="600"/>
              </a:spcAft>
              <a:buFont typeface="+mj-lt"/>
              <a:buAutoNum type="arabicPeriod"/>
            </a:pPr>
            <a:r>
              <a:rPr lang="en-GB" dirty="0"/>
              <a:t>Two instruments (favoured by US treatment of the FX Forward)</a:t>
            </a:r>
          </a:p>
          <a:p>
            <a:pPr marL="800100" lvl="1" indent="-342900">
              <a:spcAft>
                <a:spcPts val="600"/>
              </a:spcAft>
              <a:buFont typeface="+mj-lt"/>
              <a:buAutoNum type="arabicPeriod"/>
            </a:pPr>
            <a:r>
              <a:rPr lang="en-GB" dirty="0"/>
              <a:t>One Package (favoured by Trading Book Rules)</a:t>
            </a:r>
          </a:p>
          <a:p>
            <a:pPr marL="800100" lvl="1" indent="-342900">
              <a:spcAft>
                <a:spcPts val="1200"/>
              </a:spcAft>
              <a:buFont typeface="+mj-lt"/>
              <a:buAutoNum type="arabicPeriod"/>
            </a:pPr>
            <a:r>
              <a:rPr lang="en-GB" dirty="0"/>
              <a:t>One instrument (as per RTS 2)</a:t>
            </a:r>
          </a:p>
          <a:p>
            <a:pPr>
              <a:spcAft>
                <a:spcPts val="600"/>
              </a:spcAft>
            </a:pPr>
            <a:r>
              <a:rPr lang="en-GB" b="1" dirty="0"/>
              <a:t>Where are FX Markets offered, arranged and transacted</a:t>
            </a:r>
          </a:p>
          <a:p>
            <a:pPr marL="800100" lvl="1" indent="-342900">
              <a:spcAft>
                <a:spcPts val="600"/>
              </a:spcAft>
              <a:buFont typeface="Arial" panose="020B0604020202020204" pitchFamily="34" charset="0"/>
              <a:buChar char="•"/>
            </a:pPr>
            <a:r>
              <a:rPr lang="en-GB" dirty="0"/>
              <a:t>MTFs and OTFs with European sessions?</a:t>
            </a:r>
          </a:p>
          <a:p>
            <a:pPr marL="800100" lvl="1" indent="-342900">
              <a:spcAft>
                <a:spcPts val="600"/>
              </a:spcAft>
              <a:buFont typeface="Arial" panose="020B0604020202020204" pitchFamily="34" charset="0"/>
              <a:buChar char="•"/>
            </a:pPr>
            <a:r>
              <a:rPr lang="en-GB" dirty="0"/>
              <a:t>Participants and venues have transacted under UK Law and always booked globally back to the UK</a:t>
            </a:r>
          </a:p>
          <a:p>
            <a:pPr marL="800100" lvl="1" indent="-342900">
              <a:spcAft>
                <a:spcPts val="1200"/>
              </a:spcAft>
              <a:buFont typeface="Arial" panose="020B0604020202020204" pitchFamily="34" charset="0"/>
              <a:buChar char="•"/>
            </a:pPr>
            <a:r>
              <a:rPr lang="en-GB" dirty="0"/>
              <a:t>‘Reverse Solicitation’ and Brexit compounding requirements for clarity</a:t>
            </a:r>
          </a:p>
        </p:txBody>
      </p:sp>
    </p:spTree>
    <p:extLst>
      <p:ext uri="{BB962C8B-B14F-4D97-AF65-F5344CB8AC3E}">
        <p14:creationId xmlns:p14="http://schemas.microsoft.com/office/powerpoint/2010/main" val="286722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1"/>
          <p:cNvSpPr>
            <a:spLocks noGrp="1"/>
          </p:cNvSpPr>
          <p:nvPr>
            <p:ph type="sldNum" sz="quarter" idx="10"/>
          </p:nvPr>
        </p:nvSpPr>
        <p:spPr bwMode="auto">
          <a:noFill/>
          <a:ln>
            <a:round/>
            <a:headEnd/>
            <a:tailEnd/>
          </a:ln>
        </p:spPr>
        <p:txBody>
          <a:bodyPr wrap="square" numCol="1" anchorCtr="0" compatLnSpc="1">
            <a:prstTxWarp prst="textNoShape">
              <a:avLst/>
            </a:prstTxWarp>
          </a:bodyPr>
          <a:lstStyle/>
          <a:p>
            <a:fld id="{D209A71C-78A2-4E32-95BE-718FC1BDA963}" type="slidenum">
              <a:rPr lang="en-GB" altLang="en-US" smtClean="0"/>
              <a:pPr/>
              <a:t>14</a:t>
            </a:fld>
            <a:endParaRPr lang="en-GB" altLang="en-US"/>
          </a:p>
        </p:txBody>
      </p:sp>
      <p:sp>
        <p:nvSpPr>
          <p:cNvPr id="14" name="Title 1"/>
          <p:cNvSpPr>
            <a:spLocks noGrp="1"/>
          </p:cNvSpPr>
          <p:nvPr>
            <p:ph type="title"/>
          </p:nvPr>
        </p:nvSpPr>
        <p:spPr>
          <a:xfrm>
            <a:off x="1995269" y="188550"/>
            <a:ext cx="4361351" cy="713132"/>
          </a:xfrm>
        </p:spPr>
        <p:txBody>
          <a:bodyPr/>
          <a:lstStyle/>
          <a:p>
            <a:pPr algn="ctr"/>
            <a:r>
              <a:rPr lang="en-GB" sz="4000" dirty="0">
                <a:solidFill>
                  <a:srgbClr val="FF0000"/>
                </a:solidFill>
              </a:rPr>
              <a:t>Matched Principal</a:t>
            </a:r>
          </a:p>
        </p:txBody>
      </p:sp>
      <p:sp>
        <p:nvSpPr>
          <p:cNvPr id="15" name="Content Placeholder 2"/>
          <p:cNvSpPr>
            <a:spLocks noGrp="1"/>
          </p:cNvSpPr>
          <p:nvPr>
            <p:ph idx="1"/>
          </p:nvPr>
        </p:nvSpPr>
        <p:spPr>
          <a:xfrm>
            <a:off x="107380" y="1246354"/>
            <a:ext cx="8137130" cy="5351086"/>
          </a:xfrm>
        </p:spPr>
        <p:txBody>
          <a:bodyPr>
            <a:noAutofit/>
          </a:bodyPr>
          <a:lstStyle/>
          <a:p>
            <a:pPr>
              <a:spcBef>
                <a:spcPts val="1200"/>
              </a:spcBef>
              <a:buFont typeface="Arial" panose="020B0604020202020204" pitchFamily="34" charset="0"/>
              <a:buChar char="•"/>
            </a:pPr>
            <a:r>
              <a:rPr lang="en-GB" sz="1800" dirty="0">
                <a:latin typeface="Arial" panose="020B0604020202020204" pitchFamily="34" charset="0"/>
                <a:cs typeface="Arial" panose="020B0604020202020204" pitchFamily="34" charset="0"/>
              </a:rPr>
              <a:t>OTFs allowed to engage in matched principal trading in bonds, structured finance products, emission allowances, and derivatives that have not been declared subject to the clearing obligation under Article 5 of EMIR, provided the client consents. </a:t>
            </a:r>
          </a:p>
          <a:p>
            <a:pPr>
              <a:spcBef>
                <a:spcPts val="1200"/>
              </a:spcBef>
              <a:buFont typeface="Arial" panose="020B0604020202020204" pitchFamily="34" charset="0"/>
              <a:buChar char="•"/>
            </a:pPr>
            <a:r>
              <a:rPr lang="en-GB" sz="1800" dirty="0">
                <a:latin typeface="Arial" panose="020B0604020202020204" pitchFamily="34" charset="0"/>
                <a:cs typeface="Arial" panose="020B0604020202020204" pitchFamily="34" charset="0"/>
              </a:rPr>
              <a:t>“Matched principal trading” is defined as “a transaction where the facilitator interposes between the buyer and seller to the transaction in such a way that it is never exposed to market risk throughout the execution of the transaction, with both sides executed simultaneously and the transaction is concluded at a price where the facilitator makes no profit or loss, other than a previously disclosed commission, fee or charge for the transaction.” </a:t>
            </a:r>
          </a:p>
          <a:p>
            <a:pPr>
              <a:spcBef>
                <a:spcPts val="1200"/>
              </a:spcBef>
              <a:buFont typeface="Arial" panose="020B0604020202020204" pitchFamily="34" charset="0"/>
              <a:buChar char="•"/>
            </a:pPr>
            <a:r>
              <a:rPr lang="en-GB" sz="1800" dirty="0">
                <a:latin typeface="Arial" panose="020B0604020202020204" pitchFamily="34" charset="0"/>
                <a:cs typeface="Arial" panose="020B0604020202020204" pitchFamily="34" charset="0"/>
              </a:rPr>
              <a:t>The operator of an OTF must provide the relevant competent authority with information explaining its use of matched principal trading.</a:t>
            </a:r>
          </a:p>
          <a:p>
            <a:pPr>
              <a:spcBef>
                <a:spcPts val="1200"/>
              </a:spcBef>
              <a:buFont typeface="Arial" panose="020B0604020202020204" pitchFamily="34" charset="0"/>
              <a:buChar char="•"/>
            </a:pPr>
            <a:r>
              <a:rPr lang="en-GB" sz="1800" dirty="0">
                <a:latin typeface="Arial" panose="020B0604020202020204" pitchFamily="34" charset="0"/>
                <a:cs typeface="Arial" panose="020B0604020202020204" pitchFamily="34" charset="0"/>
              </a:rPr>
              <a:t>The competent authority will monitor the OTF operator's engagement in matched principle trading to ensure that it complies with the definition and to ensure that it does not give rise to conflicts of interest between the OTF operator and its client</a:t>
            </a:r>
          </a:p>
        </p:txBody>
      </p:sp>
      <p:sp>
        <p:nvSpPr>
          <p:cNvPr id="2" name="Rectangle 1"/>
          <p:cNvSpPr/>
          <p:nvPr/>
        </p:nvSpPr>
        <p:spPr>
          <a:xfrm rot="5400000">
            <a:off x="7212210" y="1489814"/>
            <a:ext cx="3187302" cy="584775"/>
          </a:xfrm>
          <a:prstGeom prst="rect">
            <a:avLst/>
          </a:prstGeom>
        </p:spPr>
        <p:txBody>
          <a:bodyPr wrap="square">
            <a:spAutoFit/>
          </a:bodyPr>
          <a:lstStyle/>
          <a:p>
            <a:r>
              <a:rPr lang="en-GB" sz="3200" dirty="0">
                <a:solidFill>
                  <a:schemeClr val="bg1">
                    <a:lumMod val="95000"/>
                  </a:schemeClr>
                </a:solidFill>
              </a:rPr>
              <a:t>WMBA &amp; LEBA</a:t>
            </a:r>
          </a:p>
        </p:txBody>
      </p:sp>
    </p:spTree>
    <p:extLst>
      <p:ext uri="{BB962C8B-B14F-4D97-AF65-F5344CB8AC3E}">
        <p14:creationId xmlns:p14="http://schemas.microsoft.com/office/powerpoint/2010/main" val="2865380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Venue Obligations under RTS 26</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2</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3" name="TextBox 2"/>
          <p:cNvSpPr txBox="1"/>
          <p:nvPr/>
        </p:nvSpPr>
        <p:spPr>
          <a:xfrm>
            <a:off x="323410" y="836641"/>
            <a:ext cx="8065120" cy="6047809"/>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dirty="0"/>
              <a:t>Responsibility for checking credit of client orders </a:t>
            </a:r>
            <a:r>
              <a:rPr lang="en-GB" i="1" u="sng" dirty="0"/>
              <a:t>Cf. Arrangements in place</a:t>
            </a:r>
          </a:p>
          <a:p>
            <a:pPr marL="285750" indent="-285750">
              <a:spcAft>
                <a:spcPts val="600"/>
              </a:spcAft>
              <a:buFont typeface="Arial" panose="020B0604020202020204" pitchFamily="34" charset="0"/>
              <a:buChar char="•"/>
            </a:pPr>
            <a:r>
              <a:rPr lang="en-GB" dirty="0"/>
              <a:t>Article 2 of draft RTS 26 referring to, ‘Pre-trade credit checks for cleared derivatives executed on a trading venue</a:t>
            </a:r>
          </a:p>
          <a:p>
            <a:pPr marL="800100" lvl="1" indent="-342900">
              <a:spcAft>
                <a:spcPts val="600"/>
              </a:spcAft>
              <a:buFont typeface="+mj-lt"/>
              <a:buAutoNum type="alphaLcPeriod"/>
            </a:pPr>
            <a:r>
              <a:rPr lang="en-GB" sz="1400" dirty="0"/>
              <a:t>the rules of the trading venue require that each member or participant of the trading venue, which is not a clearing member of a CCP through which the cleared derivative transaction is cleared, has a contractual arrangement with a clearing member of the CCP under which the clearing member automatically becomes counterparty to the cleared derivative transaction;</a:t>
            </a:r>
          </a:p>
          <a:p>
            <a:pPr marL="800100" lvl="1" indent="-342900">
              <a:spcAft>
                <a:spcPts val="600"/>
              </a:spcAft>
              <a:buFont typeface="+mj-lt"/>
              <a:buAutoNum type="alphaLcPeriod"/>
            </a:pPr>
            <a:r>
              <a:rPr lang="en-GB" sz="1400" dirty="0"/>
              <a:t>the rules of the CCP provide that the cleared derivative transaction executed on a trading venue is cleared automatically and immediately, with the clearing member referred to in point (a) becoming the counterparty to the CCP;</a:t>
            </a:r>
          </a:p>
          <a:p>
            <a:pPr marL="800100" lvl="1" indent="-342900">
              <a:spcAft>
                <a:spcPts val="600"/>
              </a:spcAft>
              <a:buFont typeface="+mj-lt"/>
              <a:buAutoNum type="alphaLcPeriod"/>
            </a:pPr>
            <a:r>
              <a:rPr lang="en-GB" sz="1400" dirty="0"/>
              <a:t>the rules of the trading venue provide that the member or participant of the trading venue or its client becomes counterparty to the cleared derivative transaction, pursuant to direct or indirect clearing arrangements</a:t>
            </a:r>
          </a:p>
          <a:p>
            <a:pPr marL="285750" indent="-285750">
              <a:spcAft>
                <a:spcPts val="600"/>
              </a:spcAft>
              <a:buFont typeface="Arial" panose="020B0604020202020204" pitchFamily="34" charset="0"/>
              <a:buChar char="•"/>
            </a:pPr>
            <a:r>
              <a:rPr lang="en-GB" dirty="0"/>
              <a:t>at point of execution a venue will ‘allege’ a transaction to the two counterparties, typically via a piece of third party middleware. </a:t>
            </a:r>
          </a:p>
          <a:p>
            <a:pPr marL="285750" indent="-285750">
              <a:spcAft>
                <a:spcPts val="600"/>
              </a:spcAft>
              <a:buFont typeface="Arial" panose="020B0604020202020204" pitchFamily="34" charset="0"/>
              <a:buChar char="•"/>
            </a:pPr>
            <a:r>
              <a:rPr lang="en-GB" dirty="0"/>
              <a:t>the term, ‘</a:t>
            </a:r>
            <a:r>
              <a:rPr lang="en-GB" i="1" dirty="0"/>
              <a:t>automatically and immediately</a:t>
            </a:r>
            <a:r>
              <a:rPr lang="en-GB" dirty="0"/>
              <a:t>’ refers specifically to post-arrangement processes at the CCP where matching and novation actually occur following the affirmation of the trade by both counterparties</a:t>
            </a:r>
          </a:p>
          <a:p>
            <a:pPr marL="285750" indent="-285750">
              <a:spcAft>
                <a:spcPts val="600"/>
              </a:spcAft>
              <a:buFont typeface="Arial" panose="020B0604020202020204" pitchFamily="34" charset="0"/>
              <a:buChar char="•"/>
            </a:pPr>
            <a:r>
              <a:rPr lang="en-GB" dirty="0"/>
              <a:t>CCP clearing takes place distinctly and separately from the venue, the venue may meet the condition expressed in 2.1(b) by delivering the arranged transaction to the CCP in accordance with the rules of that CCP.</a:t>
            </a:r>
          </a:p>
        </p:txBody>
      </p:sp>
    </p:spTree>
    <p:extLst>
      <p:ext uri="{BB962C8B-B14F-4D97-AF65-F5344CB8AC3E}">
        <p14:creationId xmlns:p14="http://schemas.microsoft.com/office/powerpoint/2010/main" val="192651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Venue Obligations under RTS 26</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3</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3" name="TextBox 2"/>
          <p:cNvSpPr txBox="1"/>
          <p:nvPr/>
        </p:nvSpPr>
        <p:spPr>
          <a:xfrm>
            <a:off x="323410" y="836641"/>
            <a:ext cx="8065120" cy="5078313"/>
          </a:xfrm>
          <a:prstGeom prst="rect">
            <a:avLst/>
          </a:prstGeom>
          <a:noFill/>
        </p:spPr>
        <p:txBody>
          <a:bodyPr wrap="square" rtlCol="0">
            <a:spAutoFit/>
          </a:bodyPr>
          <a:lstStyle/>
          <a:p>
            <a:pPr marL="514350" indent="-285750">
              <a:spcAft>
                <a:spcPts val="0"/>
              </a:spcAft>
              <a:buFont typeface="Arial" panose="020B0604020202020204" pitchFamily="34" charset="0"/>
              <a:buChar char="•"/>
            </a:pPr>
            <a:endParaRPr lang="en-GB" dirty="0">
              <a:latin typeface="+mn-lt"/>
              <a:ea typeface="Calibri" panose="020F0502020204030204" pitchFamily="34" charset="0"/>
              <a:cs typeface="Times New Roman" panose="02020603050405020304" pitchFamily="18" charset="0"/>
            </a:endParaRPr>
          </a:p>
          <a:p>
            <a:pPr marL="514350" indent="-285750">
              <a:spcAft>
                <a:spcPts val="0"/>
              </a:spcAft>
              <a:buFont typeface="Arial" panose="020B0604020202020204" pitchFamily="34" charset="0"/>
              <a:buChar char="•"/>
            </a:pPr>
            <a:r>
              <a:rPr lang="en-GB" dirty="0">
                <a:latin typeface="+mn-lt"/>
                <a:ea typeface="Calibri" panose="020F0502020204030204" pitchFamily="34" charset="0"/>
                <a:cs typeface="Times New Roman" panose="02020603050405020304" pitchFamily="18" charset="0"/>
              </a:rPr>
              <a:t>Exemption will apply to any trade to executions where clearing is delivered ‘instantly with automatic certainty’ (</a:t>
            </a:r>
            <a:r>
              <a:rPr lang="en-GB" i="1" dirty="0">
                <a:latin typeface="+mn-lt"/>
                <a:ea typeface="Calibri" panose="020F0502020204030204" pitchFamily="34" charset="0"/>
                <a:cs typeface="Times New Roman" panose="02020603050405020304" pitchFamily="18" charset="0"/>
              </a:rPr>
              <a:t>where the question still exists can this be possible with manual affirmation at </a:t>
            </a:r>
            <a:r>
              <a:rPr lang="en-GB" i="1" dirty="0" err="1">
                <a:latin typeface="+mn-lt"/>
                <a:ea typeface="Calibri" panose="020F0502020204030204" pitchFamily="34" charset="0"/>
                <a:cs typeface="Times New Roman" panose="02020603050405020304" pitchFamily="18" charset="0"/>
              </a:rPr>
              <a:t>MarkitWire</a:t>
            </a:r>
            <a:r>
              <a:rPr lang="en-GB" dirty="0">
                <a:latin typeface="+mn-lt"/>
                <a:ea typeface="Calibri" panose="020F0502020204030204" pitchFamily="34" charset="0"/>
                <a:cs typeface="Times New Roman" panose="02020603050405020304" pitchFamily="18" charset="0"/>
              </a:rPr>
              <a:t>)</a:t>
            </a:r>
          </a:p>
          <a:p>
            <a:pPr>
              <a:spcAft>
                <a:spcPts val="0"/>
              </a:spcAft>
            </a:pPr>
            <a:r>
              <a:rPr lang="en-GB" dirty="0">
                <a:latin typeface="+mn-lt"/>
                <a:ea typeface="Calibri" panose="020F0502020204030204" pitchFamily="34" charset="0"/>
                <a:cs typeface="Times New Roman" panose="02020603050405020304" pitchFamily="18" charset="0"/>
              </a:rPr>
              <a:t> </a:t>
            </a:r>
          </a:p>
          <a:p>
            <a:pPr>
              <a:spcAft>
                <a:spcPts val="0"/>
              </a:spcAft>
            </a:pPr>
            <a:r>
              <a:rPr lang="en-GB" dirty="0">
                <a:latin typeface="+mn-lt"/>
                <a:ea typeface="Calibri" panose="020F0502020204030204" pitchFamily="34" charset="0"/>
                <a:cs typeface="Times New Roman" panose="02020603050405020304" pitchFamily="18" charset="0"/>
              </a:rPr>
              <a:t>And if not</a:t>
            </a:r>
          </a:p>
          <a:p>
            <a:pPr>
              <a:spcAft>
                <a:spcPts val="0"/>
              </a:spcAft>
            </a:pPr>
            <a:r>
              <a:rPr lang="en-GB" dirty="0">
                <a:latin typeface="+mn-lt"/>
                <a:ea typeface="Calibri" panose="020F0502020204030204" pitchFamily="34" charset="0"/>
                <a:cs typeface="Times New Roman" panose="02020603050405020304" pitchFamily="18" charset="0"/>
              </a:rPr>
              <a:t> </a:t>
            </a:r>
          </a:p>
          <a:p>
            <a:pPr marL="571500" indent="-342900">
              <a:spcAft>
                <a:spcPts val="0"/>
              </a:spcAft>
              <a:buFont typeface="+mj-lt"/>
              <a:buAutoNum type="alphaLcPeriod"/>
            </a:pPr>
            <a:r>
              <a:rPr lang="en-GB" dirty="0">
                <a:latin typeface="+mn-lt"/>
                <a:ea typeface="Calibri" panose="020F0502020204030204" pitchFamily="34" charset="0"/>
                <a:cs typeface="Times New Roman" panose="02020603050405020304" pitchFamily="18" charset="0"/>
              </a:rPr>
              <a:t>Self-clearers are exempt</a:t>
            </a:r>
          </a:p>
          <a:p>
            <a:pPr marL="571500" indent="-342900">
              <a:spcAft>
                <a:spcPts val="0"/>
              </a:spcAft>
              <a:buFont typeface="+mj-lt"/>
              <a:buAutoNum type="alphaLcPeriod"/>
            </a:pPr>
            <a:r>
              <a:rPr lang="en-GB" dirty="0">
                <a:latin typeface="+mn-lt"/>
                <a:ea typeface="Calibri" panose="020F0502020204030204" pitchFamily="34" charset="0"/>
                <a:cs typeface="Times New Roman" panose="02020603050405020304" pitchFamily="18" charset="0"/>
              </a:rPr>
              <a:t>The venue has the obligation to ‘provide a facility’ for checking but is not actually obligated to check each order itself – only that a check has happened if for a non-self-clearer</a:t>
            </a:r>
          </a:p>
          <a:p>
            <a:pPr marL="571500" indent="-342900">
              <a:spcAft>
                <a:spcPts val="0"/>
              </a:spcAft>
              <a:buFont typeface="+mj-lt"/>
              <a:buAutoNum type="alphaLcPeriod"/>
            </a:pPr>
            <a:r>
              <a:rPr lang="en-GB" dirty="0">
                <a:latin typeface="+mn-lt"/>
                <a:ea typeface="Calibri" panose="020F0502020204030204" pitchFamily="34" charset="0"/>
                <a:cs typeface="Times New Roman" panose="02020603050405020304" pitchFamily="18" charset="0"/>
              </a:rPr>
              <a:t>The credit checking facility can take any form as may be agreed by client’s FCM</a:t>
            </a:r>
          </a:p>
          <a:p>
            <a:pPr marL="457200" indent="-228600">
              <a:spcAft>
                <a:spcPts val="0"/>
              </a:spcAft>
            </a:pPr>
            <a:endParaRPr lang="en-GB" dirty="0">
              <a:effectLst/>
              <a:latin typeface="+mn-lt"/>
              <a:ea typeface="Calibri" panose="020F0502020204030204" pitchFamily="34" charset="0"/>
              <a:cs typeface="Times New Roman" panose="02020603050405020304" pitchFamily="18" charset="0"/>
            </a:endParaRPr>
          </a:p>
          <a:p>
            <a:pPr marL="457200" indent="-228600">
              <a:spcAft>
                <a:spcPts val="0"/>
              </a:spcAft>
            </a:pPr>
            <a:r>
              <a:rPr lang="en-GB" dirty="0">
                <a:latin typeface="+mn-lt"/>
                <a:ea typeface="Calibri" panose="020F0502020204030204" pitchFamily="34" charset="0"/>
                <a:cs typeface="Times New Roman" panose="02020603050405020304" pitchFamily="18" charset="0"/>
              </a:rPr>
              <a:t>Client Clearing – Use of Tokens?</a:t>
            </a:r>
          </a:p>
          <a:p>
            <a:pPr marL="457200" indent="-228600">
              <a:spcAft>
                <a:spcPts val="0"/>
              </a:spcAft>
            </a:pPr>
            <a:endParaRPr lang="en-GB" dirty="0">
              <a:latin typeface="+mn-lt"/>
              <a:ea typeface="Calibri" panose="020F0502020204030204" pitchFamily="34" charset="0"/>
              <a:cs typeface="Times New Roman" panose="02020603050405020304" pitchFamily="18" charset="0"/>
            </a:endParaRPr>
          </a:p>
          <a:p>
            <a:pPr marL="514350" indent="-285750">
              <a:spcAft>
                <a:spcPts val="0"/>
              </a:spcAft>
              <a:buFont typeface="Arial" panose="020B0604020202020204" pitchFamily="34" charset="0"/>
              <a:buChar char="•"/>
            </a:pPr>
            <a:r>
              <a:rPr lang="en-GB" dirty="0">
                <a:latin typeface="+mn-lt"/>
                <a:ea typeface="Calibri" panose="020F0502020204030204" pitchFamily="34" charset="0"/>
                <a:cs typeface="Times New Roman" panose="02020603050405020304" pitchFamily="18" charset="0"/>
              </a:rPr>
              <a:t>The utility of the token is that credit has been vouchsafed for that amount and tenor and you don’t need to keep asking every time the price of the unfilled order might change....</a:t>
            </a:r>
            <a:endParaRPr lang="en-GB"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810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Arranging and Executing</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4</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pic>
        <p:nvPicPr>
          <p:cNvPr id="4" name="Picture 3"/>
          <p:cNvPicPr>
            <a:picLocks noChangeAspect="1"/>
          </p:cNvPicPr>
          <p:nvPr/>
        </p:nvPicPr>
        <p:blipFill>
          <a:blip r:embed="rId2"/>
          <a:stretch>
            <a:fillRect/>
          </a:stretch>
        </p:blipFill>
        <p:spPr>
          <a:xfrm>
            <a:off x="2131814" y="3689896"/>
            <a:ext cx="4182774" cy="3168104"/>
          </a:xfrm>
          <a:prstGeom prst="rect">
            <a:avLst/>
          </a:prstGeom>
        </p:spPr>
      </p:pic>
      <p:sp>
        <p:nvSpPr>
          <p:cNvPr id="8" name="Rectangle 7"/>
          <p:cNvSpPr/>
          <p:nvPr/>
        </p:nvSpPr>
        <p:spPr>
          <a:xfrm>
            <a:off x="406671" y="1226802"/>
            <a:ext cx="7633060" cy="646331"/>
          </a:xfrm>
          <a:prstGeom prst="rect">
            <a:avLst/>
          </a:prstGeom>
        </p:spPr>
        <p:txBody>
          <a:bodyPr wrap="square">
            <a:spAutoFit/>
          </a:bodyPr>
          <a:lstStyle/>
          <a:p>
            <a:r>
              <a:rPr lang="en-GB" dirty="0">
                <a:solidFill>
                  <a:srgbClr val="4B0B1D"/>
                </a:solidFill>
                <a:latin typeface="Arial" panose="020B0604020202020204" pitchFamily="34" charset="0"/>
                <a:cs typeface="Arial" panose="020B0604020202020204" pitchFamily="34" charset="0"/>
                <a:hlinkClick r:id="rId3"/>
              </a:rPr>
              <a:t>CP15/43: Markets in Financial Instruments Directive II Implementation – Consultation Paper I</a:t>
            </a:r>
            <a:endParaRPr lang="en-GB" i="0" dirty="0">
              <a:solidFill>
                <a:srgbClr val="000000"/>
              </a:solidFill>
              <a:effectLst/>
              <a:latin typeface="Arial" panose="020B0604020202020204" pitchFamily="34" charset="0"/>
              <a:cs typeface="Arial" panose="020B0604020202020204" pitchFamily="34" charset="0"/>
            </a:endParaRPr>
          </a:p>
        </p:txBody>
      </p:sp>
      <p:sp>
        <p:nvSpPr>
          <p:cNvPr id="10" name="TextBox 9"/>
          <p:cNvSpPr txBox="1"/>
          <p:nvPr/>
        </p:nvSpPr>
        <p:spPr>
          <a:xfrm>
            <a:off x="406671" y="955700"/>
            <a:ext cx="2880400" cy="369332"/>
          </a:xfrm>
          <a:prstGeom prst="rect">
            <a:avLst/>
          </a:prstGeom>
          <a:noFill/>
        </p:spPr>
        <p:txBody>
          <a:bodyPr wrap="square" rtlCol="0">
            <a:spAutoFit/>
          </a:bodyPr>
          <a:lstStyle/>
          <a:p>
            <a:r>
              <a:rPr lang="en-GB" b="1" dirty="0"/>
              <a:t>Under whose Rules?</a:t>
            </a:r>
          </a:p>
        </p:txBody>
      </p:sp>
      <p:sp>
        <p:nvSpPr>
          <p:cNvPr id="12" name="Rectangle 11"/>
          <p:cNvSpPr/>
          <p:nvPr/>
        </p:nvSpPr>
        <p:spPr>
          <a:xfrm>
            <a:off x="406671" y="2057139"/>
            <a:ext cx="5034392" cy="1200329"/>
          </a:xfrm>
          <a:prstGeom prst="rect">
            <a:avLst/>
          </a:prstGeom>
        </p:spPr>
        <p:txBody>
          <a:bodyPr wrap="none">
            <a:spAutoFit/>
          </a:bodyPr>
          <a:lstStyle/>
          <a:p>
            <a:r>
              <a:rPr lang="en-GB" b="1" dirty="0"/>
              <a:t>Is the Location of Execution Moving?</a:t>
            </a:r>
          </a:p>
          <a:p>
            <a:pPr marL="285750" indent="-285750">
              <a:buFont typeface="Arial" panose="020B0604020202020204" pitchFamily="34" charset="0"/>
              <a:buChar char="•"/>
            </a:pPr>
            <a:r>
              <a:rPr lang="en-GB" dirty="0"/>
              <a:t>Common Law versus Settlement Finality</a:t>
            </a:r>
          </a:p>
          <a:p>
            <a:pPr marL="285750" indent="-285750">
              <a:buFont typeface="Arial" panose="020B0604020202020204" pitchFamily="34" charset="0"/>
              <a:buChar char="•"/>
            </a:pPr>
            <a:r>
              <a:rPr lang="en-GB" dirty="0"/>
              <a:t>“Void ab Initio”</a:t>
            </a:r>
          </a:p>
          <a:p>
            <a:pPr marL="285750" indent="-285750">
              <a:buFont typeface="Arial" panose="020B0604020202020204" pitchFamily="34" charset="0"/>
              <a:buChar char="•"/>
            </a:pPr>
            <a:r>
              <a:rPr lang="en-GB" dirty="0"/>
              <a:t>Linkages to EMIR, SFTR, REMIT and CSDR</a:t>
            </a:r>
          </a:p>
        </p:txBody>
      </p:sp>
    </p:spTree>
    <p:extLst>
      <p:ext uri="{BB962C8B-B14F-4D97-AF65-F5344CB8AC3E}">
        <p14:creationId xmlns:p14="http://schemas.microsoft.com/office/powerpoint/2010/main" val="262309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Arranging and Executing</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5</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3" name="TextBox 2"/>
          <p:cNvSpPr txBox="1"/>
          <p:nvPr/>
        </p:nvSpPr>
        <p:spPr>
          <a:xfrm>
            <a:off x="395420" y="836641"/>
            <a:ext cx="7921100" cy="5863144"/>
          </a:xfrm>
          <a:prstGeom prst="rect">
            <a:avLst/>
          </a:prstGeom>
          <a:noFill/>
        </p:spPr>
        <p:txBody>
          <a:bodyPr wrap="square" rtlCol="0">
            <a:spAutoFit/>
          </a:bodyPr>
          <a:lstStyle/>
          <a:p>
            <a:pPr>
              <a:spcAft>
                <a:spcPts val="0"/>
              </a:spcAft>
            </a:pPr>
            <a:r>
              <a:rPr lang="en-GB" sz="1400" b="1" dirty="0"/>
              <a:t>(1)	MTF Platform Modelled instruments </a:t>
            </a:r>
          </a:p>
          <a:p>
            <a:pPr marL="285750" indent="-285750">
              <a:spcAft>
                <a:spcPts val="0"/>
              </a:spcAft>
              <a:buFont typeface="Arial" panose="020B0604020202020204" pitchFamily="34" charset="0"/>
              <a:buChar char="•"/>
            </a:pPr>
            <a:r>
              <a:rPr lang="en-GB" sz="1400" dirty="0"/>
              <a:t>These are financial instruments suited to Order Book trading via APIs with immediate Straight Through Processing such as CDS Indices, CDS single names, G10 IRS, Government, Sovereign, Corporate &amp; EM Bonds and FRNs. </a:t>
            </a:r>
          </a:p>
          <a:p>
            <a:pPr marL="285750" indent="-285750">
              <a:spcAft>
                <a:spcPts val="0"/>
              </a:spcAft>
              <a:buFont typeface="Arial" panose="020B0604020202020204" pitchFamily="34" charset="0"/>
              <a:buChar char="•"/>
            </a:pPr>
            <a:endParaRPr lang="en-GB" sz="1400" dirty="0"/>
          </a:p>
          <a:p>
            <a:pPr marL="285750" indent="-285750">
              <a:spcAft>
                <a:spcPts val="0"/>
              </a:spcAft>
              <a:buFont typeface="Arial" panose="020B0604020202020204" pitchFamily="34" charset="0"/>
              <a:buChar char="•"/>
            </a:pPr>
            <a:r>
              <a:rPr lang="en-GB" sz="1400" dirty="0"/>
              <a:t>As these prices are On-MTF live and executable, clearly these are Orders from the outset.</a:t>
            </a:r>
          </a:p>
          <a:p>
            <a:pPr marL="285750" indent="-285750">
              <a:spcAft>
                <a:spcPts val="0"/>
              </a:spcAft>
              <a:buFont typeface="Arial" panose="020B0604020202020204" pitchFamily="34" charset="0"/>
              <a:buChar char="•"/>
            </a:pPr>
            <a:endParaRPr lang="en-GB" sz="1400" dirty="0"/>
          </a:p>
          <a:p>
            <a:pPr>
              <a:spcAft>
                <a:spcPts val="0"/>
              </a:spcAft>
            </a:pPr>
            <a:r>
              <a:rPr lang="en-GB" sz="1400" b="1" dirty="0"/>
              <a:t>(2)	OTF Platform Modelled Instruments</a:t>
            </a:r>
          </a:p>
          <a:p>
            <a:pPr marL="285750" indent="-285750">
              <a:spcAft>
                <a:spcPts val="0"/>
              </a:spcAft>
              <a:buFont typeface="Arial" panose="020B0604020202020204" pitchFamily="34" charset="0"/>
              <a:buChar char="•"/>
            </a:pPr>
            <a:r>
              <a:rPr lang="en-GB" sz="1400" dirty="0"/>
              <a:t>These are financial instruments unsuited to APIs and are instead accessed via a GUI and OTF person managing prices typed onto a screen such as Swaptions, </a:t>
            </a:r>
            <a:r>
              <a:rPr lang="en-GB" sz="1400" dirty="0" err="1"/>
              <a:t>Caps&amp;Floors</a:t>
            </a:r>
            <a:r>
              <a:rPr lang="en-GB" sz="1400" dirty="0"/>
              <a:t>, Cross Currency IR &amp; Basis Swaps, Inflation Swaps and Options, Metals Forwards and Options, Convertible bonds with Equity delta hedge, CDS Index Options and Tranches with Index delta hedge. </a:t>
            </a:r>
          </a:p>
          <a:p>
            <a:pPr marL="285750" indent="-285750">
              <a:spcAft>
                <a:spcPts val="0"/>
              </a:spcAft>
              <a:buFont typeface="Arial" panose="020B0604020202020204" pitchFamily="34" charset="0"/>
              <a:buChar char="•"/>
            </a:pPr>
            <a:endParaRPr lang="en-GB" sz="1400" dirty="0"/>
          </a:p>
          <a:p>
            <a:pPr marL="285750" indent="-285750">
              <a:spcAft>
                <a:spcPts val="0"/>
              </a:spcAft>
              <a:buFont typeface="Arial" panose="020B0604020202020204" pitchFamily="34" charset="0"/>
              <a:buChar char="•"/>
            </a:pPr>
            <a:r>
              <a:rPr lang="en-GB" sz="1400" dirty="0"/>
              <a:t>As these trades are preceded by an electronic posting, are executed On-OTF using broker discretion with significant ‘post-arrangement parametrisation’, and can fail execution at either points (ii) and (iii) due to post-arrangement client disagreement on the necessary parameters, these prices do not become firm Orders throughout this sequence of events.</a:t>
            </a:r>
          </a:p>
          <a:p>
            <a:pPr marL="285750" indent="-285750">
              <a:spcAft>
                <a:spcPts val="0"/>
              </a:spcAft>
              <a:buFont typeface="Arial" panose="020B0604020202020204" pitchFamily="34" charset="0"/>
              <a:buChar char="•"/>
            </a:pPr>
            <a:endParaRPr lang="en-GB" sz="1100" dirty="0"/>
          </a:p>
          <a:p>
            <a:pPr>
              <a:spcAft>
                <a:spcPts val="0"/>
              </a:spcAft>
            </a:pPr>
            <a:r>
              <a:rPr lang="en-GB" sz="1400" b="1" dirty="0"/>
              <a:t>(3)	OTF Whiteboards for Indications of Interest (IOIs)</a:t>
            </a:r>
          </a:p>
          <a:p>
            <a:pPr marL="285750" indent="-285750">
              <a:spcAft>
                <a:spcPts val="0"/>
              </a:spcAft>
              <a:buFont typeface="Arial" panose="020B0604020202020204" pitchFamily="34" charset="0"/>
              <a:buChar char="•"/>
            </a:pPr>
            <a:r>
              <a:rPr lang="en-GB" sz="1400" dirty="0"/>
              <a:t>These are complex financial instruments and strategies created ‘ad-hoc’ from customer input and are displayed on customer facing whiteboards as Indications of Interest where customers can express a desire to trade but actual execution is achievable only once multiple trade parameters are iterated and captured in bespoke middle office trade capture templates such as Constant Maturity Swaps (CMS) and CMS Spread Options (binary options on spreads between different tenor constant maturity swaps), Equity Variance Swaps, Total Return Swaps, </a:t>
            </a:r>
            <a:r>
              <a:rPr lang="en-GB" sz="1400" dirty="0" err="1"/>
              <a:t>Cliquet</a:t>
            </a:r>
            <a:r>
              <a:rPr lang="en-GB" sz="1400" dirty="0"/>
              <a:t> (ratchet) Options and Callable Swaps. </a:t>
            </a:r>
          </a:p>
        </p:txBody>
      </p:sp>
    </p:spTree>
    <p:extLst>
      <p:ext uri="{BB962C8B-B14F-4D97-AF65-F5344CB8AC3E}">
        <p14:creationId xmlns:p14="http://schemas.microsoft.com/office/powerpoint/2010/main" val="405332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TOTV and ISINs</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6</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3" name="TextBox 2"/>
          <p:cNvSpPr txBox="1"/>
          <p:nvPr/>
        </p:nvSpPr>
        <p:spPr>
          <a:xfrm>
            <a:off x="251400" y="836641"/>
            <a:ext cx="8237414" cy="1323439"/>
          </a:xfrm>
          <a:prstGeom prst="rect">
            <a:avLst/>
          </a:prstGeom>
          <a:noFill/>
        </p:spPr>
        <p:txBody>
          <a:bodyPr wrap="square" rtlCol="0">
            <a:spAutoFit/>
          </a:bodyPr>
          <a:lstStyle/>
          <a:p>
            <a:pPr marL="285750" indent="-285750">
              <a:spcAft>
                <a:spcPts val="0"/>
              </a:spcAft>
              <a:buFont typeface="Arial" panose="020B0604020202020204" pitchFamily="34" charset="0"/>
              <a:buChar char="•"/>
            </a:pPr>
            <a:r>
              <a:rPr lang="en-GB" sz="2000" dirty="0"/>
              <a:t>Granularity – </a:t>
            </a:r>
            <a:r>
              <a:rPr lang="en-GB" sz="2000" i="1" dirty="0"/>
              <a:t>what is an instrument?</a:t>
            </a:r>
          </a:p>
          <a:p>
            <a:pPr marL="285750" indent="-285750">
              <a:spcAft>
                <a:spcPts val="0"/>
              </a:spcAft>
              <a:buFont typeface="Arial" panose="020B0604020202020204" pitchFamily="34" charset="0"/>
              <a:buChar char="•"/>
            </a:pPr>
            <a:r>
              <a:rPr lang="en-GB" sz="2000" u="sng" dirty="0"/>
              <a:t>Fixed Horizon </a:t>
            </a:r>
            <a:r>
              <a:rPr lang="en-GB" sz="2000" dirty="0"/>
              <a:t>verses </a:t>
            </a:r>
            <a:r>
              <a:rPr lang="en-GB" sz="2000" u="sng" dirty="0"/>
              <a:t>Fixed Term </a:t>
            </a:r>
            <a:r>
              <a:rPr lang="en-GB" sz="2000" dirty="0"/>
              <a:t>Instruments; Start Date &amp; End Date</a:t>
            </a:r>
          </a:p>
          <a:p>
            <a:pPr marL="285750" indent="-285750">
              <a:spcAft>
                <a:spcPts val="0"/>
              </a:spcAft>
              <a:buFont typeface="Arial" panose="020B0604020202020204" pitchFamily="34" charset="0"/>
              <a:buChar char="•"/>
            </a:pPr>
            <a:r>
              <a:rPr lang="en-GB" sz="2000" dirty="0"/>
              <a:t>Strikes and additional attributes</a:t>
            </a:r>
          </a:p>
          <a:p>
            <a:pPr marL="285750" indent="-285750">
              <a:spcAft>
                <a:spcPts val="0"/>
              </a:spcAft>
              <a:buFont typeface="Arial" panose="020B0604020202020204" pitchFamily="34" charset="0"/>
              <a:buChar char="•"/>
            </a:pPr>
            <a:r>
              <a:rPr lang="en-GB" sz="2000" dirty="0"/>
              <a:t>Transparency</a:t>
            </a:r>
          </a:p>
        </p:txBody>
      </p:sp>
      <p:pic>
        <p:nvPicPr>
          <p:cNvPr id="6" name="Picture 5" descr="cid:image013.png@01D2AC81.FC7D899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25842" y="2366747"/>
            <a:ext cx="6180940" cy="3931644"/>
          </a:xfrm>
          <a:prstGeom prst="rect">
            <a:avLst/>
          </a:prstGeom>
          <a:noFill/>
          <a:ln>
            <a:noFill/>
          </a:ln>
        </p:spPr>
      </p:pic>
      <p:pic>
        <p:nvPicPr>
          <p:cNvPr id="8" name="Picture 7" descr="RTS 2"/>
          <p:cNvPicPr/>
          <p:nvPr/>
        </p:nvPicPr>
        <p:blipFill>
          <a:blip r:embed="rId4">
            <a:extLst>
              <a:ext uri="{28A0092B-C50C-407E-A947-70E740481C1C}">
                <a14:useLocalDpi xmlns:a14="http://schemas.microsoft.com/office/drawing/2010/main" val="0"/>
              </a:ext>
            </a:extLst>
          </a:blip>
          <a:srcRect/>
          <a:stretch>
            <a:fillRect/>
          </a:stretch>
        </p:blipFill>
        <p:spPr bwMode="auto">
          <a:xfrm>
            <a:off x="1259540" y="2490101"/>
            <a:ext cx="1911742" cy="885411"/>
          </a:xfrm>
          <a:prstGeom prst="rect">
            <a:avLst/>
          </a:prstGeom>
          <a:noFill/>
        </p:spPr>
      </p:pic>
      <p:pic>
        <p:nvPicPr>
          <p:cNvPr id="9" name="Picture 8"/>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372086" y="2680772"/>
            <a:ext cx="983884" cy="504069"/>
          </a:xfrm>
          <a:prstGeom prst="rect">
            <a:avLst/>
          </a:prstGeom>
          <a:noFill/>
        </p:spPr>
      </p:pic>
      <p:pic>
        <p:nvPicPr>
          <p:cNvPr id="10" name="Picture 9"/>
          <p:cNvPicPr/>
          <p:nvPr/>
        </p:nvPicPr>
        <p:blipFill>
          <a:blip r:embed="rId5">
            <a:extLst>
              <a:ext uri="{28A0092B-C50C-407E-A947-70E740481C1C}">
                <a14:useLocalDpi xmlns:a14="http://schemas.microsoft.com/office/drawing/2010/main" val="0"/>
              </a:ext>
            </a:extLst>
          </a:blip>
          <a:srcRect/>
          <a:stretch>
            <a:fillRect/>
          </a:stretch>
        </p:blipFill>
        <p:spPr bwMode="auto">
          <a:xfrm rot="3397210">
            <a:off x="2544897" y="4084864"/>
            <a:ext cx="983884" cy="504069"/>
          </a:xfrm>
          <a:prstGeom prst="rect">
            <a:avLst/>
          </a:prstGeom>
          <a:noFill/>
        </p:spPr>
      </p:pic>
      <p:sp>
        <p:nvSpPr>
          <p:cNvPr id="11" name="Oval 10"/>
          <p:cNvSpPr/>
          <p:nvPr/>
        </p:nvSpPr>
        <p:spPr>
          <a:xfrm rot="20184684">
            <a:off x="5279784" y="2052608"/>
            <a:ext cx="1440200" cy="4425105"/>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rot="16200000">
            <a:off x="2921974" y="418534"/>
            <a:ext cx="1440200" cy="4884277"/>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68308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Traded on a Trading Venue [‘TOTV’]</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7</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pic>
        <p:nvPicPr>
          <p:cNvPr id="1026" name="Diagram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2879" y="1137140"/>
            <a:ext cx="3749675" cy="240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Diagram 2" descr="image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90" y="4142580"/>
            <a:ext cx="3916363"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Curved Up Arrow 4"/>
          <p:cNvPicPr>
            <a:picLocks noChangeArrowheads="1"/>
          </p:cNvPicPr>
          <p:nvPr/>
        </p:nvPicPr>
        <p:blipFill>
          <a:blip r:embed="rId4">
            <a:extLst>
              <a:ext uri="{28A0092B-C50C-407E-A947-70E740481C1C}">
                <a14:useLocalDpi xmlns:a14="http://schemas.microsoft.com/office/drawing/2010/main" val="0"/>
              </a:ext>
            </a:extLst>
          </a:blip>
          <a:srcRect l="-578"/>
          <a:stretch>
            <a:fillRect/>
          </a:stretch>
        </p:blipFill>
        <p:spPr bwMode="auto">
          <a:xfrm>
            <a:off x="611450" y="6002386"/>
            <a:ext cx="1657350" cy="5810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Curved Up Arrow 3"/>
          <p:cNvPicPr>
            <a:picLocks noChangeArrowheads="1"/>
          </p:cNvPicPr>
          <p:nvPr/>
        </p:nvPicPr>
        <p:blipFill>
          <a:blip r:embed="rId4">
            <a:extLst>
              <a:ext uri="{28A0092B-C50C-407E-A947-70E740481C1C}">
                <a14:useLocalDpi xmlns:a14="http://schemas.microsoft.com/office/drawing/2010/main" val="0"/>
              </a:ext>
            </a:extLst>
          </a:blip>
          <a:srcRect l="-578"/>
          <a:stretch>
            <a:fillRect/>
          </a:stretch>
        </p:blipFill>
        <p:spPr bwMode="auto">
          <a:xfrm>
            <a:off x="1872185" y="5958727"/>
            <a:ext cx="1657350" cy="5810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115520" y="6202561"/>
            <a:ext cx="992579" cy="307777"/>
          </a:xfrm>
          <a:prstGeom prst="rect">
            <a:avLst/>
          </a:prstGeom>
        </p:spPr>
        <p:txBody>
          <a:bodyPr wrap="none">
            <a:spAutoFit/>
          </a:bodyPr>
          <a:lstStyle/>
          <a:p>
            <a:r>
              <a:rPr lang="en-GB" sz="1400" i="1" dirty="0">
                <a:solidFill>
                  <a:srgbClr val="548235"/>
                </a:solidFill>
                <a:latin typeface="Calibri" panose="020F0502020204030204" pitchFamily="34" charset="0"/>
                <a:ea typeface="Calibri" panose="020F0502020204030204" pitchFamily="34" charset="0"/>
              </a:rPr>
              <a:t>“prior to</a:t>
            </a:r>
            <a:r>
              <a:rPr lang="en-GB" sz="1400" dirty="0">
                <a:solidFill>
                  <a:srgbClr val="548235"/>
                </a:solidFill>
                <a:latin typeface="Calibri" panose="020F0502020204030204" pitchFamily="34" charset="0"/>
                <a:ea typeface="Calibri" panose="020F0502020204030204" pitchFamily="34" charset="0"/>
              </a:rPr>
              <a:t>…”</a:t>
            </a:r>
            <a:endParaRPr lang="en-GB" sz="1400" dirty="0"/>
          </a:p>
        </p:txBody>
      </p:sp>
      <p:sp>
        <p:nvSpPr>
          <p:cNvPr id="10" name="Rectangle 9"/>
          <p:cNvSpPr/>
          <p:nvPr/>
        </p:nvSpPr>
        <p:spPr>
          <a:xfrm>
            <a:off x="2376255" y="6202560"/>
            <a:ext cx="992579" cy="307777"/>
          </a:xfrm>
          <a:prstGeom prst="rect">
            <a:avLst/>
          </a:prstGeom>
        </p:spPr>
        <p:txBody>
          <a:bodyPr wrap="none">
            <a:spAutoFit/>
          </a:bodyPr>
          <a:lstStyle/>
          <a:p>
            <a:r>
              <a:rPr lang="en-GB" sz="1400" i="1" dirty="0">
                <a:solidFill>
                  <a:srgbClr val="548235"/>
                </a:solidFill>
                <a:latin typeface="Calibri" panose="020F0502020204030204" pitchFamily="34" charset="0"/>
                <a:ea typeface="Calibri" panose="020F0502020204030204" pitchFamily="34" charset="0"/>
              </a:rPr>
              <a:t>“prior to</a:t>
            </a:r>
            <a:r>
              <a:rPr lang="en-GB" sz="1400" dirty="0">
                <a:solidFill>
                  <a:srgbClr val="548235"/>
                </a:solidFill>
                <a:latin typeface="Calibri" panose="020F0502020204030204" pitchFamily="34" charset="0"/>
                <a:ea typeface="Calibri" panose="020F0502020204030204" pitchFamily="34" charset="0"/>
              </a:rPr>
              <a:t>…”</a:t>
            </a:r>
            <a:endParaRPr lang="en-GB" sz="1400" dirty="0"/>
          </a:p>
        </p:txBody>
      </p:sp>
      <p:sp>
        <p:nvSpPr>
          <p:cNvPr id="4" name="Rectangle 3"/>
          <p:cNvSpPr/>
          <p:nvPr/>
        </p:nvSpPr>
        <p:spPr>
          <a:xfrm>
            <a:off x="4553857" y="3391488"/>
            <a:ext cx="3563027" cy="307777"/>
          </a:xfrm>
          <a:prstGeom prst="rect">
            <a:avLst/>
          </a:prstGeom>
        </p:spPr>
        <p:txBody>
          <a:bodyPr wrap="none">
            <a:spAutoFit/>
          </a:bodyPr>
          <a:lstStyle/>
          <a:p>
            <a:pPr>
              <a:spcAft>
                <a:spcPts val="1000"/>
              </a:spcAft>
            </a:pPr>
            <a:r>
              <a:rPr lang="en-GB" sz="1400" i="1" dirty="0">
                <a:solidFill>
                  <a:srgbClr val="44546A"/>
                </a:solidFill>
                <a:latin typeface="Calibri" panose="020F0502020204030204" pitchFamily="34" charset="0"/>
                <a:ea typeface="Calibri" panose="020F0502020204030204" pitchFamily="34" charset="0"/>
              </a:rPr>
              <a:t>… become the same as made public by venues </a:t>
            </a:r>
            <a:endParaRPr lang="en-GB" sz="1400" i="1" dirty="0">
              <a:solidFill>
                <a:srgbClr val="44546A"/>
              </a:solidFill>
              <a:effectLst/>
              <a:latin typeface="Calibri" panose="020F0502020204030204" pitchFamily="34" charset="0"/>
              <a:ea typeface="Calibri" panose="020F0502020204030204" pitchFamily="34" charset="0"/>
            </a:endParaRPr>
          </a:p>
        </p:txBody>
      </p:sp>
      <p:sp>
        <p:nvSpPr>
          <p:cNvPr id="6" name="Rectangle 5"/>
          <p:cNvSpPr/>
          <p:nvPr/>
        </p:nvSpPr>
        <p:spPr>
          <a:xfrm>
            <a:off x="192960" y="1131141"/>
            <a:ext cx="4318485" cy="3046988"/>
          </a:xfrm>
          <a:prstGeom prst="rect">
            <a:avLst/>
          </a:prstGeom>
        </p:spPr>
        <p:txBody>
          <a:bodyPr wrap="square">
            <a:spAutoFit/>
          </a:bodyPr>
          <a:lstStyle/>
          <a:p>
            <a:pPr>
              <a:spcAft>
                <a:spcPts val="0"/>
              </a:spcAft>
            </a:pPr>
            <a:r>
              <a:rPr lang="en-GB" sz="1600" dirty="0">
                <a:solidFill>
                  <a:srgbClr val="000000"/>
                </a:solidFill>
                <a:latin typeface="Arial" panose="020B0604020202020204" pitchFamily="34" charset="0"/>
                <a:ea typeface="Calibri" panose="020F0502020204030204" pitchFamily="34" charset="0"/>
                <a:cs typeface="Arial" panose="020B0604020202020204" pitchFamily="34" charset="0"/>
              </a:rPr>
              <a:t>MiFIR 4.2.3.5 Article 18: </a:t>
            </a:r>
            <a:r>
              <a:rPr lang="en-GB" sz="1600" b="1" i="1" dirty="0">
                <a:solidFill>
                  <a:srgbClr val="000000"/>
                </a:solidFill>
                <a:latin typeface="Arial" panose="020B0604020202020204" pitchFamily="34" charset="0"/>
                <a:ea typeface="Calibri" panose="020F0502020204030204" pitchFamily="34" charset="0"/>
                <a:cs typeface="Arial" panose="020B0604020202020204" pitchFamily="34" charset="0"/>
              </a:rPr>
              <a:t>Obligation for systematic internalisers to make public firm quotes in respect of bonds, structured finance products, emission allowances and derivatives</a:t>
            </a:r>
            <a:r>
              <a:rPr lang="en-GB" sz="1600"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GB" sz="1600" b="1" dirty="0">
                <a:latin typeface="Arial" panose="020B0604020202020204" pitchFamily="34" charset="0"/>
                <a:ea typeface="Calibri" panose="020F0502020204030204" pitchFamily="34" charset="0"/>
                <a:cs typeface="Arial" panose="020B0604020202020204" pitchFamily="34" charset="0"/>
              </a:rPr>
              <a:t> </a:t>
            </a:r>
            <a:r>
              <a:rPr lang="en-GB" sz="1600" dirty="0">
                <a:solidFill>
                  <a:srgbClr val="000000"/>
                </a:solidFill>
                <a:latin typeface="Arial" panose="020B0604020202020204" pitchFamily="34" charset="0"/>
                <a:ea typeface="Calibri" panose="020F0502020204030204" pitchFamily="34" charset="0"/>
                <a:cs typeface="Arial" panose="020B0604020202020204" pitchFamily="34" charset="0"/>
              </a:rPr>
              <a:t>Investment firms shall make public firm quotes in respect of bonds, structured finance products, emission allowances and derivatives </a:t>
            </a:r>
            <a:r>
              <a:rPr lang="en-GB" sz="1600" i="1" dirty="0">
                <a:solidFill>
                  <a:srgbClr val="FF0000"/>
                </a:solidFill>
                <a:latin typeface="Arial" panose="020B0604020202020204" pitchFamily="34" charset="0"/>
                <a:ea typeface="Calibri" panose="020F0502020204030204" pitchFamily="34" charset="0"/>
                <a:cs typeface="Arial" panose="020B0604020202020204" pitchFamily="34" charset="0"/>
              </a:rPr>
              <a:t>traded on a trading venue</a:t>
            </a:r>
            <a:r>
              <a:rPr lang="en-GB" sz="16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GB" sz="1600" dirty="0">
                <a:solidFill>
                  <a:srgbClr val="000000"/>
                </a:solidFill>
                <a:latin typeface="Arial" panose="020B0604020202020204" pitchFamily="34" charset="0"/>
                <a:ea typeface="Calibri" panose="020F0502020204030204" pitchFamily="34" charset="0"/>
                <a:cs typeface="Arial" panose="020B0604020202020204" pitchFamily="34" charset="0"/>
              </a:rPr>
              <a:t>for which they are systematic internalisers </a:t>
            </a:r>
            <a:r>
              <a:rPr lang="en-GB" sz="1600" i="1" dirty="0">
                <a:solidFill>
                  <a:srgbClr val="FF0000"/>
                </a:solidFill>
                <a:latin typeface="Arial" panose="020B0604020202020204" pitchFamily="34" charset="0"/>
                <a:ea typeface="Calibri" panose="020F0502020204030204" pitchFamily="34" charset="0"/>
                <a:cs typeface="Arial" panose="020B0604020202020204" pitchFamily="34" charset="0"/>
              </a:rPr>
              <a:t>and for which there is a liquid market</a:t>
            </a:r>
            <a:r>
              <a:rPr lang="en-GB" sz="1600" dirty="0">
                <a:solidFill>
                  <a:srgbClr val="000000"/>
                </a:solidFill>
                <a:latin typeface="Arial" panose="020B0604020202020204" pitchFamily="34" charset="0"/>
                <a:ea typeface="Calibri" panose="020F0502020204030204" pitchFamily="34" charset="0"/>
                <a:cs typeface="Arial" panose="020B0604020202020204" pitchFamily="34" charset="0"/>
              </a:rPr>
              <a:t> when the following conditions are fulfilled…</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ectangle 7"/>
          <p:cNvSpPr/>
          <p:nvPr/>
        </p:nvSpPr>
        <p:spPr>
          <a:xfrm>
            <a:off x="4168616" y="4005081"/>
            <a:ext cx="4207198" cy="2578330"/>
          </a:xfrm>
          <a:prstGeom prst="rect">
            <a:avLst/>
          </a:prstGeom>
        </p:spPr>
        <p:txBody>
          <a:bodyPr wrap="square">
            <a:spAutoFit/>
          </a:bodyPr>
          <a:lstStyle/>
          <a:p>
            <a:pPr>
              <a:spcAft>
                <a:spcPts val="0"/>
              </a:spcAft>
            </a:pPr>
            <a:r>
              <a:rPr lang="en-GB" sz="1600" dirty="0">
                <a:latin typeface="Arial" panose="020B0604020202020204" pitchFamily="34" charset="0"/>
                <a:ea typeface="Calibri" panose="020F0502020204030204" pitchFamily="34" charset="0"/>
                <a:cs typeface="Arial" panose="020B0604020202020204" pitchFamily="34" charset="0"/>
              </a:rPr>
              <a:t>RTS23, Article 3: </a:t>
            </a:r>
          </a:p>
          <a:p>
            <a:pPr>
              <a:spcAft>
                <a:spcPts val="0"/>
              </a:spcAft>
            </a:pPr>
            <a:r>
              <a:rPr lang="en-GB" sz="1600" b="1" i="1" dirty="0">
                <a:latin typeface="Arial" panose="020B0604020202020204" pitchFamily="34" charset="0"/>
                <a:ea typeface="Calibri" panose="020F0502020204030204" pitchFamily="34" charset="0"/>
                <a:cs typeface="Arial" panose="020B0604020202020204" pitchFamily="34" charset="0"/>
              </a:rPr>
              <a:t>Identification of financial instruments and legal entities: </a:t>
            </a:r>
            <a:r>
              <a:rPr lang="en-GB" sz="1600" dirty="0">
                <a:latin typeface="Arial" panose="020B0604020202020204" pitchFamily="34" charset="0"/>
                <a:ea typeface="Calibri" panose="020F0502020204030204" pitchFamily="34" charset="0"/>
                <a:cs typeface="Arial" panose="020B0604020202020204" pitchFamily="34" charset="0"/>
              </a:rPr>
              <a:t>1. </a:t>
            </a:r>
            <a:r>
              <a:rPr lang="en-GB" sz="1600" i="1" dirty="0">
                <a:solidFill>
                  <a:srgbClr val="FF0000"/>
                </a:solidFill>
                <a:latin typeface="Arial" panose="020B0604020202020204" pitchFamily="34" charset="0"/>
                <a:ea typeface="Calibri" panose="020F0502020204030204" pitchFamily="34" charset="0"/>
                <a:cs typeface="Arial" panose="020B0604020202020204" pitchFamily="34" charset="0"/>
              </a:rPr>
              <a:t>Prior to the commencement of trading in a financial instrument in a trading venue</a:t>
            </a:r>
            <a:r>
              <a:rPr lang="en-GB" sz="1600"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GB" sz="1600" dirty="0">
                <a:latin typeface="Arial" panose="020B0604020202020204" pitchFamily="34" charset="0"/>
                <a:ea typeface="Calibri" panose="020F0502020204030204" pitchFamily="34" charset="0"/>
                <a:cs typeface="Arial" panose="020B0604020202020204" pitchFamily="34" charset="0"/>
              </a:rPr>
              <a:t>or systematic internaliser, the trading venue or systematic internaliser concerned shall obtain the ISO 6166 International Securities Identifying Number ('ISIN') code for the financial instrument.</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1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02"/>
            <a:ext cx="8446403" cy="1143000"/>
          </a:xfrm>
        </p:spPr>
        <p:txBody>
          <a:bodyPr/>
          <a:lstStyle/>
          <a:p>
            <a:pPr algn="ctr"/>
            <a:r>
              <a:rPr lang="en-US" sz="3600" dirty="0">
                <a:solidFill>
                  <a:srgbClr val="FF0000"/>
                </a:solidFill>
              </a:rPr>
              <a:t>Venue Perimeter</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8</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3" name="TextBox 2"/>
          <p:cNvSpPr txBox="1"/>
          <p:nvPr/>
        </p:nvSpPr>
        <p:spPr>
          <a:xfrm>
            <a:off x="395420" y="836641"/>
            <a:ext cx="7921100" cy="5970865"/>
          </a:xfrm>
          <a:prstGeom prst="rect">
            <a:avLst/>
          </a:prstGeom>
          <a:noFill/>
        </p:spPr>
        <p:txBody>
          <a:bodyPr wrap="square" rtlCol="0">
            <a:spAutoFit/>
          </a:bodyPr>
          <a:lstStyle/>
          <a:p>
            <a:pPr marL="285750" indent="-285750">
              <a:spcAft>
                <a:spcPts val="0"/>
              </a:spcAft>
              <a:buFont typeface="Arial" panose="020B0604020202020204" pitchFamily="34" charset="0"/>
              <a:buChar char="•"/>
            </a:pPr>
            <a:r>
              <a:rPr lang="en-GB" b="1" dirty="0"/>
              <a:t>Multilateral versus Bilateral</a:t>
            </a:r>
          </a:p>
          <a:p>
            <a:pPr marL="742950" lvl="1" indent="-285750">
              <a:spcAft>
                <a:spcPts val="1200"/>
              </a:spcAft>
              <a:buFont typeface="Arial" panose="020B0604020202020204" pitchFamily="34" charset="0"/>
              <a:buChar char="•"/>
            </a:pPr>
            <a:r>
              <a:rPr lang="en-GB" dirty="0"/>
              <a:t>Derivatives versus Cash</a:t>
            </a:r>
          </a:p>
          <a:p>
            <a:pPr marL="285750" indent="-285750">
              <a:spcAft>
                <a:spcPts val="1200"/>
              </a:spcAft>
              <a:buFont typeface="Arial" panose="020B0604020202020204" pitchFamily="34" charset="0"/>
              <a:buChar char="•"/>
            </a:pPr>
            <a:r>
              <a:rPr lang="en-GB" b="1" dirty="0"/>
              <a:t>MiFID II arranging activity </a:t>
            </a:r>
            <a:r>
              <a:rPr lang="en-GB" dirty="0"/>
              <a:t>– awaiting the FCA policy statements to CP15/43 and the ESMA Q&amp;As </a:t>
            </a:r>
          </a:p>
          <a:p>
            <a:pPr marL="285750" indent="-285750">
              <a:spcAft>
                <a:spcPts val="1200"/>
              </a:spcAft>
              <a:buFont typeface="Arial" panose="020B0604020202020204" pitchFamily="34" charset="0"/>
              <a:buChar char="•"/>
            </a:pPr>
            <a:r>
              <a:rPr lang="en-GB" b="1" dirty="0"/>
              <a:t>Everything comes back to the “Rulebook of the Venue” </a:t>
            </a:r>
            <a:r>
              <a:rPr lang="en-GB" dirty="0"/>
              <a:t>– this transposes the MiFID requirements (Level 1, 2, Guidance)</a:t>
            </a:r>
          </a:p>
          <a:p>
            <a:pPr marL="285750" indent="-285750">
              <a:spcAft>
                <a:spcPts val="0"/>
              </a:spcAft>
              <a:buFont typeface="Arial" panose="020B0604020202020204" pitchFamily="34" charset="0"/>
              <a:buChar char="•"/>
            </a:pPr>
            <a:r>
              <a:rPr lang="en-GB" b="1" dirty="0"/>
              <a:t>Introducing Interests, Orders, Quotes and Trades</a:t>
            </a:r>
          </a:p>
          <a:p>
            <a:pPr marL="742950" lvl="1" indent="-285750">
              <a:spcAft>
                <a:spcPts val="0"/>
              </a:spcAft>
              <a:buFont typeface="Arial" panose="020B0604020202020204" pitchFamily="34" charset="0"/>
              <a:buChar char="•"/>
            </a:pPr>
            <a:r>
              <a:rPr lang="en-GB" dirty="0"/>
              <a:t>CLOBs</a:t>
            </a:r>
          </a:p>
          <a:p>
            <a:pPr marL="742950" lvl="1" indent="-285750">
              <a:spcAft>
                <a:spcPts val="0"/>
              </a:spcAft>
              <a:buFont typeface="Arial" panose="020B0604020202020204" pitchFamily="34" charset="0"/>
              <a:buChar char="•"/>
            </a:pPr>
            <a:r>
              <a:rPr lang="en-GB" dirty="0"/>
              <a:t>Voice</a:t>
            </a:r>
          </a:p>
          <a:p>
            <a:pPr marL="742950" lvl="1" indent="-285750">
              <a:spcAft>
                <a:spcPts val="0"/>
              </a:spcAft>
              <a:buFont typeface="Arial" panose="020B0604020202020204" pitchFamily="34" charset="0"/>
              <a:buChar char="•"/>
            </a:pPr>
            <a:r>
              <a:rPr lang="en-GB" dirty="0"/>
              <a:t>Work-up</a:t>
            </a:r>
          </a:p>
          <a:p>
            <a:pPr marL="742950" lvl="1" indent="-285750">
              <a:spcAft>
                <a:spcPts val="0"/>
              </a:spcAft>
              <a:buFont typeface="Arial" panose="020B0604020202020204" pitchFamily="34" charset="0"/>
              <a:buChar char="•"/>
            </a:pPr>
            <a:r>
              <a:rPr lang="en-GB" dirty="0"/>
              <a:t>Auctions</a:t>
            </a:r>
          </a:p>
          <a:p>
            <a:pPr marL="742950" lvl="1" indent="-285750">
              <a:spcAft>
                <a:spcPts val="0"/>
              </a:spcAft>
              <a:buFont typeface="Arial" panose="020B0604020202020204" pitchFamily="34" charset="0"/>
              <a:buChar char="•"/>
            </a:pPr>
            <a:r>
              <a:rPr lang="en-GB" dirty="0"/>
              <a:t>RFQ</a:t>
            </a:r>
          </a:p>
          <a:p>
            <a:pPr marL="742950" lvl="1" indent="-285750">
              <a:spcAft>
                <a:spcPts val="1200"/>
              </a:spcAft>
              <a:buFont typeface="Arial" panose="020B0604020202020204" pitchFamily="34" charset="0"/>
              <a:buChar char="•"/>
            </a:pPr>
            <a:r>
              <a:rPr lang="en-GB" dirty="0"/>
              <a:t>Other</a:t>
            </a:r>
          </a:p>
          <a:p>
            <a:pPr marL="285750" indent="-285750">
              <a:spcAft>
                <a:spcPts val="0"/>
              </a:spcAft>
              <a:buFont typeface="Arial" panose="020B0604020202020204" pitchFamily="34" charset="0"/>
              <a:buChar char="•"/>
            </a:pPr>
            <a:r>
              <a:rPr lang="en-GB" b="1" dirty="0"/>
              <a:t>At what point does the Rulebook take affect (TOTV)</a:t>
            </a:r>
          </a:p>
          <a:p>
            <a:pPr marL="742950" lvl="1" indent="-285750">
              <a:spcAft>
                <a:spcPts val="0"/>
              </a:spcAft>
              <a:buFont typeface="Arial" panose="020B0604020202020204" pitchFamily="34" charset="0"/>
              <a:buChar char="•"/>
            </a:pPr>
            <a:r>
              <a:rPr lang="en-GB" dirty="0"/>
              <a:t>Pre-trade versus Execution</a:t>
            </a:r>
          </a:p>
          <a:p>
            <a:pPr marL="742950" lvl="1" indent="-285750">
              <a:spcAft>
                <a:spcPts val="0"/>
              </a:spcAft>
              <a:buFont typeface="Arial" panose="020B0604020202020204" pitchFamily="34" charset="0"/>
              <a:buChar char="•"/>
            </a:pPr>
            <a:r>
              <a:rPr lang="en-GB" dirty="0"/>
              <a:t>Packages</a:t>
            </a:r>
          </a:p>
          <a:p>
            <a:pPr marL="742950" lvl="1" indent="-285750">
              <a:spcAft>
                <a:spcPts val="0"/>
              </a:spcAft>
              <a:buFont typeface="Arial" panose="020B0604020202020204" pitchFamily="34" charset="0"/>
              <a:buChar char="•"/>
            </a:pPr>
            <a:r>
              <a:rPr lang="en-GB" dirty="0"/>
              <a:t>Blocks</a:t>
            </a:r>
          </a:p>
          <a:p>
            <a:pPr marL="742950" lvl="1" indent="-285750">
              <a:spcAft>
                <a:spcPts val="0"/>
              </a:spcAft>
              <a:buFont typeface="Arial" panose="020B0604020202020204" pitchFamily="34" charset="0"/>
              <a:buChar char="•"/>
            </a:pPr>
            <a:r>
              <a:rPr lang="en-GB" dirty="0"/>
              <a:t>Non-MiFID Participants</a:t>
            </a:r>
          </a:p>
          <a:p>
            <a:pPr marL="742950" lvl="1" indent="-285750">
              <a:spcAft>
                <a:spcPts val="0"/>
              </a:spcAft>
              <a:buFont typeface="Arial" panose="020B0604020202020204" pitchFamily="34" charset="0"/>
              <a:buChar char="•"/>
            </a:pPr>
            <a:r>
              <a:rPr lang="en-GB" dirty="0"/>
              <a:t>Equivalence across the Third Country perimeter</a:t>
            </a:r>
          </a:p>
        </p:txBody>
      </p:sp>
    </p:spTree>
    <p:extLst>
      <p:ext uri="{BB962C8B-B14F-4D97-AF65-F5344CB8AC3E}">
        <p14:creationId xmlns:p14="http://schemas.microsoft.com/office/powerpoint/2010/main" val="1336205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958"/>
            <a:ext cx="8446403" cy="1143000"/>
          </a:xfrm>
        </p:spPr>
        <p:txBody>
          <a:bodyPr/>
          <a:lstStyle/>
          <a:p>
            <a:pPr algn="ctr"/>
            <a:r>
              <a:rPr lang="en-US" sz="3600" dirty="0">
                <a:solidFill>
                  <a:srgbClr val="FF0000"/>
                </a:solidFill>
              </a:rPr>
              <a:t>Traded on a Trading Venue [‘TOTV’]</a:t>
            </a:r>
          </a:p>
        </p:txBody>
      </p:sp>
      <p:sp>
        <p:nvSpPr>
          <p:cNvPr id="5" name="Slide Number Placeholder 4"/>
          <p:cNvSpPr>
            <a:spLocks noGrp="1"/>
          </p:cNvSpPr>
          <p:nvPr>
            <p:ph type="sldNum" sz="quarter" idx="10"/>
          </p:nvPr>
        </p:nvSpPr>
        <p:spPr/>
        <p:txBody>
          <a:bodyPr/>
          <a:lstStyle/>
          <a:p>
            <a:pPr>
              <a:defRPr/>
            </a:pPr>
            <a:fld id="{C8BB189E-FAA0-4418-8D6C-3C65E375F2E2}" type="slidenum">
              <a:rPr lang="en-GB" smtClean="0"/>
              <a:pPr>
                <a:defRPr/>
              </a:pPr>
              <a:t>9</a:t>
            </a:fld>
            <a:endParaRPr lang="en-GB" dirty="0"/>
          </a:p>
        </p:txBody>
      </p:sp>
      <p:sp>
        <p:nvSpPr>
          <p:cNvPr id="7" name="TextBox 6"/>
          <p:cNvSpPr txBox="1"/>
          <p:nvPr/>
        </p:nvSpPr>
        <p:spPr>
          <a:xfrm rot="5400000">
            <a:off x="7247052" y="1358303"/>
            <a:ext cx="3068300" cy="584775"/>
          </a:xfrm>
          <a:prstGeom prst="rect">
            <a:avLst/>
          </a:prstGeom>
          <a:noFill/>
        </p:spPr>
        <p:txBody>
          <a:bodyPr wrap="square" rtlCol="0">
            <a:spAutoFit/>
          </a:bodyPr>
          <a:lstStyle/>
          <a:p>
            <a:r>
              <a:rPr lang="en-GB" sz="3200" dirty="0">
                <a:solidFill>
                  <a:schemeClr val="bg1">
                    <a:lumMod val="95000"/>
                  </a:schemeClr>
                </a:solidFill>
              </a:rPr>
              <a:t>WMBA &amp; LEBA</a:t>
            </a:r>
          </a:p>
        </p:txBody>
      </p:sp>
      <p:sp>
        <p:nvSpPr>
          <p:cNvPr id="6" name="Rectangle 5"/>
          <p:cNvSpPr/>
          <p:nvPr/>
        </p:nvSpPr>
        <p:spPr>
          <a:xfrm>
            <a:off x="147840" y="1685580"/>
            <a:ext cx="8091920" cy="1415772"/>
          </a:xfrm>
          <a:prstGeom prst="rect">
            <a:avLst/>
          </a:prstGeom>
          <a:solidFill>
            <a:schemeClr val="bg2"/>
          </a:solidFill>
        </p:spPr>
        <p:txBody>
          <a:bodyPr wrap="square">
            <a:spAutoFit/>
          </a:bodyPr>
          <a:lstStyle/>
          <a:p>
            <a:pPr algn="ctr">
              <a:spcAft>
                <a:spcPts val="0"/>
              </a:spcAft>
            </a:pPr>
            <a:r>
              <a:rPr lang="en-GB" sz="1600"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GB" b="1" dirty="0">
                <a:solidFill>
                  <a:srgbClr val="000000"/>
                </a:solidFill>
                <a:latin typeface="Arial" panose="020B0604020202020204" pitchFamily="34" charset="0"/>
                <a:ea typeface="Calibri" panose="020F0502020204030204" pitchFamily="34" charset="0"/>
                <a:cs typeface="Arial" panose="020B0604020202020204" pitchFamily="34" charset="0"/>
              </a:rPr>
              <a:t>RTS 23; Data Standards &amp; Formats for Financial Instrument Reference Data</a:t>
            </a:r>
          </a:p>
          <a:p>
            <a:pPr algn="ctr">
              <a:spcAft>
                <a:spcPts val="0"/>
              </a:spcAft>
            </a:pPr>
            <a:r>
              <a:rPr lang="en-GB" i="1" dirty="0">
                <a:solidFill>
                  <a:srgbClr val="000000"/>
                </a:solidFill>
                <a:latin typeface="Arial" panose="020B0604020202020204" pitchFamily="34" charset="0"/>
                <a:ea typeface="Calibri" panose="020F0502020204030204" pitchFamily="34" charset="0"/>
                <a:cs typeface="Arial" panose="020B0604020202020204" pitchFamily="34" charset="0"/>
              </a:rPr>
              <a:t>Details to be reported as financial instrument reference data</a:t>
            </a:r>
          </a:p>
          <a:p>
            <a:pPr marL="742950" lvl="1" indent="-285750">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Arial" panose="020B0604020202020204" pitchFamily="34" charset="0"/>
              </a:rPr>
              <a:t>23 fields, plus a further 25 instrument specific </a:t>
            </a:r>
          </a:p>
          <a:p>
            <a:pPr marL="742950" lvl="1" indent="-285750">
              <a:spcAft>
                <a:spcPts val="0"/>
              </a:spcAft>
              <a:buFont typeface="Arial" panose="020B0604020202020204" pitchFamily="34" charset="0"/>
              <a:buChar char="•"/>
            </a:pPr>
            <a:r>
              <a:rPr lang="en-GB" sz="1600" dirty="0">
                <a:latin typeface="Arial" panose="020B0604020202020204" pitchFamily="34" charset="0"/>
                <a:ea typeface="Calibri" panose="020F0502020204030204" pitchFamily="34" charset="0"/>
                <a:cs typeface="Arial" panose="020B0604020202020204" pitchFamily="34" charset="0"/>
              </a:rPr>
              <a:t>Including: ISIN, </a:t>
            </a:r>
            <a:r>
              <a:rPr lang="en-GB" sz="1600" dirty="0">
                <a:effectLst/>
                <a:latin typeface="Arial" panose="020B0604020202020204" pitchFamily="34" charset="0"/>
                <a:ea typeface="Calibri" panose="020F0502020204030204" pitchFamily="34" charset="0"/>
                <a:cs typeface="Arial" panose="020B0604020202020204" pitchFamily="34" charset="0"/>
              </a:rPr>
              <a:t>Fixed Rate (or Price), </a:t>
            </a:r>
            <a:r>
              <a:rPr lang="en-GB" sz="1600" dirty="0">
                <a:latin typeface="Arial" panose="020B0604020202020204" pitchFamily="34" charset="0"/>
                <a:ea typeface="Calibri" panose="020F0502020204030204" pitchFamily="34" charset="0"/>
                <a:cs typeface="Arial" panose="020B0604020202020204" pitchFamily="34" charset="0"/>
              </a:rPr>
              <a:t>Expiry Date; </a:t>
            </a:r>
            <a:r>
              <a:rPr lang="en-GB" sz="1600" dirty="0">
                <a:effectLst/>
                <a:latin typeface="Arial" panose="020B0604020202020204" pitchFamily="34" charset="0"/>
                <a:ea typeface="Calibri" panose="020F0502020204030204" pitchFamily="34" charset="0"/>
                <a:cs typeface="Arial" panose="020B0604020202020204" pitchFamily="34" charset="0"/>
              </a:rPr>
              <a:t>Strike Price</a:t>
            </a:r>
          </a:p>
        </p:txBody>
      </p:sp>
      <p:sp>
        <p:nvSpPr>
          <p:cNvPr id="14" name="Rectangle 13"/>
          <p:cNvSpPr/>
          <p:nvPr/>
        </p:nvSpPr>
        <p:spPr>
          <a:xfrm>
            <a:off x="177240" y="4258684"/>
            <a:ext cx="8091921" cy="2431435"/>
          </a:xfrm>
          <a:prstGeom prst="rect">
            <a:avLst/>
          </a:prstGeom>
          <a:solidFill>
            <a:schemeClr val="bg2"/>
          </a:solidFill>
        </p:spPr>
        <p:txBody>
          <a:bodyPr wrap="square">
            <a:spAutoFit/>
          </a:bodyPr>
          <a:lstStyle/>
          <a:p>
            <a:pPr algn="ctr">
              <a:spcAft>
                <a:spcPts val="0"/>
              </a:spcAft>
            </a:pPr>
            <a:r>
              <a:rPr lang="en-GB" sz="1600"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GB" b="1" dirty="0">
                <a:solidFill>
                  <a:srgbClr val="000000"/>
                </a:solidFill>
                <a:latin typeface="Arial" panose="020B0604020202020204" pitchFamily="34" charset="0"/>
                <a:ea typeface="Calibri" panose="020F0502020204030204" pitchFamily="34" charset="0"/>
                <a:cs typeface="Arial" panose="020B0604020202020204" pitchFamily="34" charset="0"/>
              </a:rPr>
              <a:t>RTS 2; Transparency Requirements in Respect of Bonds, Structured Finance Products, Emission Allowances &amp; Derivatives</a:t>
            </a:r>
          </a:p>
          <a:p>
            <a:pPr algn="ctr">
              <a:spcAft>
                <a:spcPts val="0"/>
              </a:spcAft>
            </a:pPr>
            <a:r>
              <a:rPr lang="en-GB" i="1" dirty="0">
                <a:solidFill>
                  <a:srgbClr val="000000"/>
                </a:solidFill>
                <a:latin typeface="Arial" panose="020B0604020202020204" pitchFamily="34" charset="0"/>
                <a:ea typeface="Calibri" panose="020F0502020204030204" pitchFamily="34" charset="0"/>
                <a:cs typeface="Arial" panose="020B0604020202020204" pitchFamily="34" charset="0"/>
              </a:rPr>
              <a:t>Details of asset class, sub-asset class and sub-class to be reported as financial instrument transparency classification</a:t>
            </a:r>
          </a:p>
          <a:p>
            <a:pPr marL="742950" lvl="1" indent="-285750">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Arial" panose="020B0604020202020204" pitchFamily="34" charset="0"/>
              </a:rPr>
              <a:t>Segmentation Criterion</a:t>
            </a:r>
          </a:p>
          <a:p>
            <a:pPr marL="742950" lvl="1" indent="-285750">
              <a:spcAft>
                <a:spcPts val="0"/>
              </a:spcAft>
              <a:buFont typeface="Arial" panose="020B0604020202020204" pitchFamily="34" charset="0"/>
              <a:buChar char="•"/>
            </a:pPr>
            <a:r>
              <a:rPr lang="en-GB" sz="1600" dirty="0">
                <a:latin typeface="Arial" panose="020B0604020202020204" pitchFamily="34" charset="0"/>
                <a:ea typeface="Calibri" panose="020F0502020204030204" pitchFamily="34" charset="0"/>
                <a:cs typeface="Arial" panose="020B0604020202020204" pitchFamily="34" charset="0"/>
              </a:rPr>
              <a:t>Maturity Buckets</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spcAft>
                <a:spcPts val="0"/>
              </a:spcAft>
              <a:buFont typeface="Arial" panose="020B0604020202020204" pitchFamily="34" charset="0"/>
              <a:buChar char="•"/>
            </a:pPr>
            <a:r>
              <a:rPr lang="en-GB" sz="1600" dirty="0">
                <a:latin typeface="Arial" panose="020B0604020202020204" pitchFamily="34" charset="0"/>
                <a:ea typeface="Calibri" panose="020F0502020204030204" pitchFamily="34" charset="0"/>
                <a:cs typeface="Arial" panose="020B0604020202020204" pitchFamily="34" charset="0"/>
              </a:rPr>
              <a:t>No requirement to Include ISIN</a:t>
            </a:r>
          </a:p>
          <a:p>
            <a:pPr marL="742950" lvl="1" indent="-285750">
              <a:spcAft>
                <a:spcPts val="0"/>
              </a:spcAft>
              <a:buFont typeface="Arial" panose="020B0604020202020204" pitchFamily="34" charset="0"/>
              <a:buChar char="•"/>
            </a:pPr>
            <a:r>
              <a:rPr lang="en-GB" sz="1600" dirty="0">
                <a:effectLst/>
                <a:latin typeface="Arial" panose="020B0604020202020204" pitchFamily="34" charset="0"/>
                <a:ea typeface="Calibri" panose="020F0502020204030204" pitchFamily="34" charset="0"/>
                <a:cs typeface="Arial" panose="020B0604020202020204" pitchFamily="34" charset="0"/>
              </a:rPr>
              <a:t>No Fixed Rate (or Price)</a:t>
            </a:r>
          </a:p>
          <a:p>
            <a:pPr marL="742950" lvl="1" indent="-285750">
              <a:spcAft>
                <a:spcPts val="0"/>
              </a:spcAft>
              <a:buFont typeface="Arial" panose="020B0604020202020204" pitchFamily="34" charset="0"/>
              <a:buChar char="•"/>
            </a:pPr>
            <a:r>
              <a:rPr lang="en-GB" sz="1600" dirty="0">
                <a:latin typeface="Arial" panose="020B0604020202020204" pitchFamily="34" charset="0"/>
                <a:ea typeface="Calibri" panose="020F0502020204030204" pitchFamily="34" charset="0"/>
                <a:cs typeface="Arial" panose="020B0604020202020204" pitchFamily="34" charset="0"/>
              </a:rPr>
              <a:t>No Expiry Date, </a:t>
            </a:r>
            <a:r>
              <a:rPr lang="en-GB" sz="1600" dirty="0">
                <a:effectLst/>
                <a:latin typeface="Arial" panose="020B0604020202020204" pitchFamily="34" charset="0"/>
                <a:ea typeface="Calibri" panose="020F0502020204030204" pitchFamily="34" charset="0"/>
                <a:cs typeface="Arial" panose="020B0604020202020204" pitchFamily="34" charset="0"/>
              </a:rPr>
              <a:t>No Strike Price</a:t>
            </a:r>
          </a:p>
        </p:txBody>
      </p:sp>
      <p:sp>
        <p:nvSpPr>
          <p:cNvPr id="9" name="TextBox 8"/>
          <p:cNvSpPr txBox="1"/>
          <p:nvPr/>
        </p:nvSpPr>
        <p:spPr>
          <a:xfrm>
            <a:off x="395420" y="975661"/>
            <a:ext cx="7482289" cy="646331"/>
          </a:xfrm>
          <a:prstGeom prst="rect">
            <a:avLst/>
          </a:prstGeom>
          <a:noFill/>
        </p:spPr>
        <p:txBody>
          <a:bodyPr wrap="square" rtlCol="0">
            <a:spAutoFit/>
          </a:bodyPr>
          <a:lstStyle/>
          <a:p>
            <a:r>
              <a:rPr lang="en-GB" b="1" i="1" dirty="0"/>
              <a:t>What is an instrument? – all questions lead to a consideration of Granularity</a:t>
            </a:r>
          </a:p>
        </p:txBody>
      </p:sp>
      <p:sp>
        <p:nvSpPr>
          <p:cNvPr id="11" name="Rectangle 10"/>
          <p:cNvSpPr/>
          <p:nvPr/>
        </p:nvSpPr>
        <p:spPr>
          <a:xfrm>
            <a:off x="389460" y="3225562"/>
            <a:ext cx="7842339" cy="923330"/>
          </a:xfrm>
          <a:prstGeom prst="rect">
            <a:avLst/>
          </a:prstGeom>
        </p:spPr>
        <p:txBody>
          <a:bodyPr wrap="square">
            <a:spAutoFit/>
          </a:bodyPr>
          <a:lstStyle/>
          <a:p>
            <a:r>
              <a:rPr lang="en-GB" b="1" i="1" dirty="0"/>
              <a:t>This leads to an almost infinite creation of derivative instruments, even with the price/rate removed it is still a very large data set, yet unspecific</a:t>
            </a:r>
          </a:p>
        </p:txBody>
      </p:sp>
    </p:spTree>
    <p:extLst>
      <p:ext uri="{BB962C8B-B14F-4D97-AF65-F5344CB8AC3E}">
        <p14:creationId xmlns:p14="http://schemas.microsoft.com/office/powerpoint/2010/main" val="3560778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19353</TotalTime>
  <Words>1713</Words>
  <Application>Microsoft Office PowerPoint</Application>
  <PresentationFormat>On-screen Show (4:3)</PresentationFormat>
  <Paragraphs>204</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vt:lpstr>
      <vt:lpstr>Times New Roman</vt:lpstr>
      <vt:lpstr>Adjacency</vt:lpstr>
      <vt:lpstr>PowerPoint Presentation</vt:lpstr>
      <vt:lpstr>Venue Obligations under RTS 26</vt:lpstr>
      <vt:lpstr>Venue Obligations under RTS 26</vt:lpstr>
      <vt:lpstr>Arranging and Executing</vt:lpstr>
      <vt:lpstr>Arranging and Executing</vt:lpstr>
      <vt:lpstr>TOTV and ISINs</vt:lpstr>
      <vt:lpstr>Traded on a Trading Venue [‘TOTV’]</vt:lpstr>
      <vt:lpstr>Venue Perimeter</vt:lpstr>
      <vt:lpstr>Traded on a Trading Venue [‘TOTV’]</vt:lpstr>
      <vt:lpstr>Transparency</vt:lpstr>
      <vt:lpstr>Packages</vt:lpstr>
      <vt:lpstr>Transaction Reporting by Venues</vt:lpstr>
      <vt:lpstr>FX Forwards and Swaps</vt:lpstr>
      <vt:lpstr>Matched Principal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Marcus Evans Conference Advancing Fixed Income e-Trading The Cumberland hotel, 27th and 28th September 2010</dc:title>
  <dc:creator>Alex McDonald</dc:creator>
  <cp:lastModifiedBy>Apostolos Thomadakis</cp:lastModifiedBy>
  <cp:revision>513</cp:revision>
  <cp:lastPrinted>2016-07-13T09:16:23Z</cp:lastPrinted>
  <dcterms:created xsi:type="dcterms:W3CDTF">2010-09-22T14:47:16Z</dcterms:created>
  <dcterms:modified xsi:type="dcterms:W3CDTF">2017-04-06T12:24:13Z</dcterms:modified>
</cp:coreProperties>
</file>