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5"/>
  </p:sldMasterIdLst>
  <p:notesMasterIdLst>
    <p:notesMasterId r:id="rId14"/>
  </p:notesMasterIdLst>
  <p:handoutMasterIdLst>
    <p:handoutMasterId r:id="rId15"/>
  </p:handoutMasterIdLst>
  <p:sldIdLst>
    <p:sldId id="256" r:id="rId6"/>
    <p:sldId id="279" r:id="rId7"/>
    <p:sldId id="272" r:id="rId8"/>
    <p:sldId id="273" r:id="rId9"/>
    <p:sldId id="277" r:id="rId10"/>
    <p:sldId id="275" r:id="rId11"/>
    <p:sldId id="276" r:id="rId12"/>
    <p:sldId id="280" r:id="rId13"/>
  </p:sldIdLst>
  <p:sldSz cx="9144000" cy="6858000" type="screen4x3"/>
  <p:notesSz cx="7315200" cy="96012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eorgia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eorgia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eorgia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eorgia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eorgia" pitchFamily="18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eorgia" pitchFamily="18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eorgia" pitchFamily="18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eorgia" pitchFamily="18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eorgia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0">
          <p15:clr>
            <a:srgbClr val="A4A3A4"/>
          </p15:clr>
        </p15:guide>
        <p15:guide id="2" pos="5552">
          <p15:clr>
            <a:srgbClr val="A4A3A4"/>
          </p15:clr>
        </p15:guide>
        <p15:guide id="3" pos="21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8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71047" autoAdjust="0"/>
  </p:normalViewPr>
  <p:slideViewPr>
    <p:cSldViewPr>
      <p:cViewPr varScale="1">
        <p:scale>
          <a:sx n="82" d="100"/>
          <a:sy n="82" d="100"/>
        </p:scale>
        <p:origin x="2490" y="84"/>
      </p:cViewPr>
      <p:guideLst>
        <p:guide orient="horz" pos="210"/>
        <p:guide pos="5552"/>
        <p:guide pos="21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1" d="100"/>
          <a:sy n="81" d="100"/>
        </p:scale>
        <p:origin x="378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5.xml"/><Relationship Id="rId19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70718" cy="482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2775" y="1"/>
            <a:ext cx="3170718" cy="482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028594-4C8A-4781-B342-6566A1FB5AF7}" type="datetimeFigureOut">
              <a:rPr lang="it-IT" smtClean="0"/>
              <a:t>14/11/2017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145"/>
            <a:ext cx="3170718" cy="48205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2775" y="9119145"/>
            <a:ext cx="3170718" cy="48205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C98FAA-6F28-4F06-8544-F31D23A5BEED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410346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169919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588" y="0"/>
            <a:ext cx="3169919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521" y="4560570"/>
            <a:ext cx="5852160" cy="4320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Textmasterformate durch Klicken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119474"/>
            <a:ext cx="3169919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588" y="9119474"/>
            <a:ext cx="3169919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615F447D-FB99-433B-9084-C10B5DCAA9BC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6483982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Georgia" pitchFamily="18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Georgia" pitchFamily="18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Georgia" pitchFamily="18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Georgia" pitchFamily="18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Georgia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273224" y="4560570"/>
            <a:ext cx="6768752" cy="4848542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15F447D-FB99-433B-9084-C10B5DCAA9BC}" type="slidenum">
              <a:rPr lang="de-DE" smtClean="0"/>
              <a:pPr>
                <a:defRPr/>
              </a:pPr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703474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129209" y="4560570"/>
            <a:ext cx="7056784" cy="4920550"/>
          </a:xfrm>
        </p:spPr>
        <p:txBody>
          <a:bodyPr/>
          <a:lstStyle/>
          <a:p>
            <a:pPr marL="228600" indent="-228600">
              <a:buAutoNum type="arabicPeriod"/>
            </a:pPr>
            <a:endParaRPr lang="en-GB" sz="1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15F447D-FB99-433B-9084-C10B5DCAA9BC}" type="slidenum">
              <a:rPr lang="de-DE" smtClean="0"/>
              <a:pPr>
                <a:defRPr/>
              </a:pPr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033052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0" y="4440620"/>
            <a:ext cx="7313507" cy="5160580"/>
          </a:xfrm>
        </p:spPr>
        <p:txBody>
          <a:bodyPr/>
          <a:lstStyle/>
          <a:p>
            <a:pPr marL="82550" lvl="1"/>
            <a:endParaRPr lang="en-US" alt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15F447D-FB99-433B-9084-C10B5DCAA9BC}" type="slidenum">
              <a:rPr lang="de-DE" smtClean="0"/>
              <a:pPr>
                <a:defRPr/>
              </a:pPr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922917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200" kern="1200" dirty="0" smtClean="0">
              <a:solidFill>
                <a:schemeClr val="tx1"/>
              </a:solidFill>
              <a:effectLst/>
              <a:latin typeface="Georgia" pitchFamily="18" charset="0"/>
              <a:ea typeface="+mn-ea"/>
              <a:cs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15F447D-FB99-433B-9084-C10B5DCAA9BC}" type="slidenum">
              <a:rPr lang="de-DE" smtClean="0"/>
              <a:pPr>
                <a:defRPr/>
              </a:pPr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422775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129208" y="4546535"/>
            <a:ext cx="7184299" cy="5015930"/>
          </a:xfrm>
        </p:spPr>
        <p:txBody>
          <a:bodyPr/>
          <a:lstStyle/>
          <a:p>
            <a:endParaRPr lang="en-GB" sz="1200" kern="1200" dirty="0" smtClean="0">
              <a:solidFill>
                <a:schemeClr val="tx1"/>
              </a:solidFill>
              <a:effectLst/>
              <a:latin typeface="Georgia" pitchFamily="18" charset="0"/>
              <a:ea typeface="+mn-ea"/>
              <a:cs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15F447D-FB99-433B-9084-C10B5DCAA9BC}" type="slidenum">
              <a:rPr lang="de-DE" smtClean="0"/>
              <a:pPr>
                <a:defRPr/>
              </a:pPr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472092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>
              <a:buFont typeface="Wingdings" panose="05000000000000000000" pitchFamily="2" charset="2"/>
              <a:buChar char="Ø"/>
            </a:pPr>
            <a:endParaRPr lang="en-GB" sz="1200" kern="1200" dirty="0" smtClean="0">
              <a:solidFill>
                <a:schemeClr val="tx1"/>
              </a:solidFill>
              <a:effectLst/>
              <a:latin typeface="Georgia" pitchFamily="18" charset="0"/>
              <a:ea typeface="+mn-ea"/>
              <a:cs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15F447D-FB99-433B-9084-C10B5DCAA9BC}" type="slidenum">
              <a:rPr lang="de-DE" smtClean="0"/>
              <a:pPr>
                <a:defRPr/>
              </a:pPr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843305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129208" y="4546535"/>
            <a:ext cx="7184299" cy="5015930"/>
          </a:xfrm>
        </p:spPr>
        <p:txBody>
          <a:bodyPr/>
          <a:lstStyle/>
          <a:p>
            <a:endParaRPr lang="en-GB" sz="1200" kern="1200" dirty="0" smtClean="0">
              <a:solidFill>
                <a:schemeClr val="tx1"/>
              </a:solidFill>
              <a:effectLst/>
              <a:latin typeface="Georgia" pitchFamily="18" charset="0"/>
              <a:ea typeface="+mn-ea"/>
              <a:cs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15F447D-FB99-433B-9084-C10B5DCAA9BC}" type="slidenum">
              <a:rPr lang="de-DE" smtClean="0"/>
              <a:pPr>
                <a:defRPr/>
              </a:pPr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178849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esma_8_V3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1313" y="341313"/>
            <a:ext cx="2324100" cy="949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7" descr="pp_titel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787650"/>
            <a:ext cx="9144000" cy="407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469744" y="1869281"/>
            <a:ext cx="7329488" cy="407591"/>
          </a:xfrm>
        </p:spPr>
        <p:txBody>
          <a:bodyPr/>
          <a:lstStyle>
            <a:lvl1pPr algn="l">
              <a:defRPr sz="2800" b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de-DE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69744" y="2349234"/>
            <a:ext cx="7329488" cy="287677"/>
          </a:xfrm>
        </p:spPr>
        <p:txBody>
          <a:bodyPr/>
          <a:lstStyle>
            <a:lvl1pPr marL="0" indent="0" algn="l">
              <a:buFontTx/>
              <a:buNone/>
              <a:defRPr sz="2000"/>
            </a:lvl1pPr>
          </a:lstStyle>
          <a:p>
            <a:r>
              <a:rPr lang="en-US" smtClean="0"/>
              <a:t>Click to edit Master subtitle style</a:t>
            </a:r>
            <a:endParaRPr lang="de-DE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908675" y="812800"/>
            <a:ext cx="2895600" cy="144463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67C57BA-575A-4B83-8105-71664660159C}" type="datetime4">
              <a:rPr lang="de-DE"/>
              <a:pPr>
                <a:defRPr/>
              </a:pPr>
              <a:t>14. November 2017</a:t>
            </a:fld>
            <a:r>
              <a:rPr lang="de-DE" dirty="0"/>
              <a:t> </a:t>
            </a:r>
            <a:r>
              <a:rPr lang="de-DE" dirty="0" smtClean="0"/>
              <a:t>| </a:t>
            </a:r>
            <a:r>
              <a:rPr lang="de-DE" dirty="0"/>
              <a:t>Location,City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246A27-E895-426B-8818-1F56FA878B0E}" type="slidenum">
              <a:rPr lang="de-DE"/>
              <a:pPr>
                <a:defRPr/>
              </a:pPr>
              <a:t>‹#›</a:t>
            </a:fld>
            <a:endParaRPr lang="de-DE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084168" y="332656"/>
            <a:ext cx="2895600" cy="144463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67C57BA-575A-4B83-8105-71664660159C}" type="datetime4">
              <a:rPr lang="de-DE"/>
              <a:pPr>
                <a:defRPr/>
              </a:pPr>
              <a:t>14. November 2017</a:t>
            </a:fld>
            <a:r>
              <a:rPr lang="de-DE" dirty="0"/>
              <a:t> </a:t>
            </a:r>
            <a:r>
              <a:rPr lang="de-DE" dirty="0" smtClean="0"/>
              <a:t>| </a:t>
            </a:r>
            <a:r>
              <a:rPr lang="de-DE" dirty="0"/>
              <a:t>Location,City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32" y="488838"/>
            <a:ext cx="7560840" cy="432023"/>
          </a:xfrm>
        </p:spPr>
        <p:txBody>
          <a:bodyPr/>
          <a:lstStyle>
            <a:lvl1pPr>
              <a:defRPr sz="2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E3B889-83D1-4E8B-AD33-795AD071A1A5}" type="slidenum">
              <a:rPr lang="de-DE"/>
              <a:pPr>
                <a:defRPr/>
              </a:pPr>
              <a:t>‹#›</a:t>
            </a:fld>
            <a:endParaRPr lang="de-DE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084168" y="334255"/>
            <a:ext cx="2895600" cy="144463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67C57BA-575A-4B83-8105-71664660159C}" type="datetime4">
              <a:rPr lang="de-DE" smtClean="0"/>
              <a:pPr>
                <a:defRPr/>
              </a:pPr>
              <a:t>14. November 2017</a:t>
            </a:fld>
            <a:r>
              <a:rPr lang="de-DE" dirty="0" smtClean="0"/>
              <a:t> </a:t>
            </a:r>
            <a:r>
              <a:rPr lang="de-DE" dirty="0"/>
              <a:t>| Location,City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0" indent="0">
              <a:buNone/>
              <a:defRPr/>
            </a:lvl1pPr>
            <a:lvl2pPr>
              <a:defRPr baseline="0"/>
            </a:lvl2pPr>
            <a:lvl5pPr>
              <a:defRPr/>
            </a:lvl5pPr>
          </a:lstStyle>
          <a:p>
            <a:pPr lvl="0"/>
            <a:r>
              <a:rPr lang="en-US" dirty="0" smtClean="0"/>
              <a:t>AGENDA</a:t>
            </a:r>
          </a:p>
          <a:p>
            <a:pPr lvl="1"/>
            <a:r>
              <a:rPr lang="en-US" dirty="0" smtClean="0"/>
              <a:t>Agenda point 1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1"/>
            <a:r>
              <a:rPr lang="en-US" dirty="0" smtClean="0"/>
              <a:t>Agenda point 2</a:t>
            </a:r>
          </a:p>
          <a:p>
            <a:pPr lvl="1"/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E3B889-83D1-4E8B-AD33-795AD071A1A5}" type="slidenum">
              <a:rPr lang="de-DE"/>
              <a:pPr>
                <a:defRPr/>
              </a:pPr>
              <a:t>‹#›</a:t>
            </a:fld>
            <a:endParaRPr lang="de-DE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59632" y="488838"/>
            <a:ext cx="7560840" cy="432023"/>
          </a:xfrm>
        </p:spPr>
        <p:txBody>
          <a:bodyPr/>
          <a:lstStyle>
            <a:lvl1pPr>
              <a:defRPr sz="2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084168" y="334255"/>
            <a:ext cx="2895600" cy="144463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67C57BA-575A-4B83-8105-71664660159C}" type="datetime4">
              <a:rPr lang="de-DE"/>
              <a:pPr>
                <a:defRPr/>
              </a:pPr>
              <a:t>14. November 2017</a:t>
            </a:fld>
            <a:r>
              <a:rPr lang="de-DE" dirty="0"/>
              <a:t> </a:t>
            </a:r>
            <a:r>
              <a:rPr lang="de-DE" dirty="0" smtClean="0"/>
              <a:t>| </a:t>
            </a:r>
            <a:r>
              <a:rPr lang="de-DE" dirty="0"/>
              <a:t>Location,City</a:t>
            </a:r>
          </a:p>
        </p:txBody>
      </p:sp>
    </p:spTree>
    <p:extLst>
      <p:ext uri="{BB962C8B-B14F-4D97-AF65-F5344CB8AC3E}">
        <p14:creationId xmlns:p14="http://schemas.microsoft.com/office/powerpoint/2010/main" val="25820024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39725" y="1165225"/>
            <a:ext cx="4160838" cy="5013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2963" y="1165225"/>
            <a:ext cx="4160837" cy="5013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1EF096-EE34-4FCA-AA18-0BD09ED3682F}" type="slidenum">
              <a:rPr lang="de-DE"/>
              <a:pPr>
                <a:defRPr/>
              </a:pPr>
              <a:t>‹#›</a:t>
            </a:fld>
            <a:endParaRPr lang="de-DE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59632" y="488838"/>
            <a:ext cx="7560840" cy="432023"/>
          </a:xfrm>
        </p:spPr>
        <p:txBody>
          <a:bodyPr/>
          <a:lstStyle>
            <a:lvl1pPr>
              <a:defRPr sz="2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084168" y="334255"/>
            <a:ext cx="2895600" cy="144463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67C57BA-575A-4B83-8105-71664660159C}" type="datetime4">
              <a:rPr lang="de-DE"/>
              <a:pPr>
                <a:defRPr/>
              </a:pPr>
              <a:t>14. November 2017</a:t>
            </a:fld>
            <a:r>
              <a:rPr lang="de-DE" dirty="0"/>
              <a:t> </a:t>
            </a:r>
            <a:r>
              <a:rPr lang="de-DE" dirty="0" smtClean="0"/>
              <a:t>| </a:t>
            </a:r>
            <a:r>
              <a:rPr lang="de-DE" dirty="0"/>
              <a:t>Location,City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1FFD08-48DB-4792-AE07-6359015243A5}" type="slidenum">
              <a:rPr lang="de-DE"/>
              <a:pPr>
                <a:defRPr/>
              </a:pPr>
              <a:t>‹#›</a:t>
            </a:fld>
            <a:endParaRPr lang="de-DE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084168" y="334255"/>
            <a:ext cx="2895600" cy="144463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67C57BA-575A-4B83-8105-71664660159C}" type="datetime4">
              <a:rPr lang="de-DE"/>
              <a:pPr>
                <a:defRPr/>
              </a:pPr>
              <a:t>14. November 2017</a:t>
            </a:fld>
            <a:r>
              <a:rPr lang="de-DE" dirty="0"/>
              <a:t> </a:t>
            </a:r>
            <a:r>
              <a:rPr lang="de-DE" dirty="0" smtClean="0"/>
              <a:t>| </a:t>
            </a:r>
            <a:r>
              <a:rPr lang="de-DE" dirty="0"/>
              <a:t>Location,City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CB8E56-0859-4AA9-935C-A800FF86EDE0}" type="slidenum">
              <a:rPr lang="de-DE"/>
              <a:pPr>
                <a:defRPr/>
              </a:pPr>
              <a:t>‹#›</a:t>
            </a:fld>
            <a:endParaRPr lang="de-DE"/>
          </a:p>
        </p:txBody>
      </p:sp>
      <p:sp>
        <p:nvSpPr>
          <p:cNvPr id="13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084168" y="334255"/>
            <a:ext cx="2895600" cy="144463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67C57BA-575A-4B83-8105-71664660159C}" type="datetime4">
              <a:rPr lang="de-DE"/>
              <a:pPr>
                <a:defRPr/>
              </a:pPr>
              <a:t>14. November 2017</a:t>
            </a:fld>
            <a:r>
              <a:rPr lang="de-DE" dirty="0"/>
              <a:t> </a:t>
            </a:r>
            <a:r>
              <a:rPr lang="de-DE" dirty="0" smtClean="0"/>
              <a:t>| </a:t>
            </a:r>
            <a:r>
              <a:rPr lang="de-DE" dirty="0"/>
              <a:t>Location,City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9BFCFE-3EF8-4559-8A19-3D7886D2E23C}" type="slidenum">
              <a:rPr lang="de-DE"/>
              <a:pPr>
                <a:defRPr/>
              </a:pPr>
              <a:t>‹#›</a:t>
            </a:fld>
            <a:endParaRPr lang="de-DE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259632" y="488838"/>
            <a:ext cx="7488832" cy="432023"/>
          </a:xfrm>
        </p:spPr>
        <p:txBody>
          <a:bodyPr/>
          <a:lstStyle>
            <a:lvl1pPr>
              <a:defRPr sz="2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084168" y="334255"/>
            <a:ext cx="2895600" cy="144463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67C57BA-575A-4B83-8105-71664660159C}" type="datetime4">
              <a:rPr lang="de-DE"/>
              <a:pPr>
                <a:defRPr/>
              </a:pPr>
              <a:t>14. November 2017</a:t>
            </a:fld>
            <a:r>
              <a:rPr lang="de-DE" dirty="0"/>
              <a:t> </a:t>
            </a:r>
            <a:r>
              <a:rPr lang="de-DE" dirty="0" smtClean="0"/>
              <a:t>| </a:t>
            </a:r>
            <a:r>
              <a:rPr lang="de-DE" dirty="0"/>
              <a:t>Location,City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9725" y="620713"/>
            <a:ext cx="6203950" cy="55578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503E98-5A02-4FF3-88AB-6AB5C4669C6E}" type="slidenum">
              <a:rPr lang="de-DE"/>
              <a:pPr>
                <a:defRPr/>
              </a:pPr>
              <a:t>‹#›</a:t>
            </a:fld>
            <a:endParaRPr lang="de-DE"/>
          </a:p>
        </p:txBody>
      </p:sp>
      <p:sp>
        <p:nvSpPr>
          <p:cNvPr id="6" name="Title 1"/>
          <p:cNvSpPr txBox="1">
            <a:spLocks/>
          </p:cNvSpPr>
          <p:nvPr userDrawn="1"/>
        </p:nvSpPr>
        <p:spPr bwMode="auto">
          <a:xfrm rot="5400000">
            <a:off x="5297030" y="3412221"/>
            <a:ext cx="6015038" cy="4320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900" b="1">
                <a:solidFill>
                  <a:schemeClr val="tx2"/>
                </a:solidFill>
                <a:latin typeface="Georgia" pitchFamily="18" charset="0"/>
                <a:cs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900" b="1">
                <a:solidFill>
                  <a:schemeClr val="tx2"/>
                </a:solidFill>
                <a:latin typeface="Georgia" pitchFamily="18" charset="0"/>
                <a:cs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900" b="1">
                <a:solidFill>
                  <a:schemeClr val="tx2"/>
                </a:solidFill>
                <a:latin typeface="Georgia" pitchFamily="18" charset="0"/>
                <a:cs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900" b="1">
                <a:solidFill>
                  <a:schemeClr val="tx2"/>
                </a:solidFill>
                <a:latin typeface="Georgia" pitchFamily="18" charset="0"/>
                <a:cs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900" b="1">
                <a:solidFill>
                  <a:schemeClr val="tx2"/>
                </a:solidFill>
                <a:latin typeface="Georgia" pitchFamily="18" charset="0"/>
                <a:cs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900" b="1">
                <a:solidFill>
                  <a:schemeClr val="tx2"/>
                </a:solidFill>
                <a:latin typeface="Georgia" pitchFamily="18" charset="0"/>
                <a:cs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900" b="1">
                <a:solidFill>
                  <a:schemeClr val="tx2"/>
                </a:solidFill>
                <a:latin typeface="Georgia" pitchFamily="18" charset="0"/>
                <a:cs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900" b="1">
                <a:solidFill>
                  <a:schemeClr val="tx2"/>
                </a:solidFill>
                <a:latin typeface="Georgia" pitchFamily="18" charset="0"/>
                <a:cs typeface="Arial" charset="0"/>
              </a:defRPr>
            </a:lvl9pPr>
          </a:lstStyle>
          <a:p>
            <a:r>
              <a:rPr lang="en-US" sz="2400" kern="0" dirty="0" smtClean="0"/>
              <a:t>Click to edit Master title style</a:t>
            </a:r>
            <a:endParaRPr lang="en-US" sz="2400" kern="0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084168" y="334255"/>
            <a:ext cx="2895600" cy="144463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67C57BA-575A-4B83-8105-71664660159C}" type="datetime4">
              <a:rPr lang="de-DE"/>
              <a:pPr>
                <a:defRPr/>
              </a:pPr>
              <a:t>14. November 2017</a:t>
            </a:fld>
            <a:r>
              <a:rPr lang="de-DE" dirty="0"/>
              <a:t> </a:t>
            </a:r>
            <a:r>
              <a:rPr lang="de-DE" dirty="0" smtClean="0"/>
              <a:t>| </a:t>
            </a:r>
            <a:r>
              <a:rPr lang="de-DE" dirty="0"/>
              <a:t>Location,City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6505575"/>
            <a:ext cx="9144000" cy="360363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Calibri Light" panose="020F0302020204030204" pitchFamily="34" charset="0"/>
            </a:endParaRP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349375" y="439739"/>
            <a:ext cx="7399089" cy="563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de-DE" dirty="0" smtClean="0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39725" y="1165225"/>
            <a:ext cx="8474075" cy="501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 smtClean="0"/>
              <a:t>Click to edit master text styles </a:t>
            </a:r>
          </a:p>
          <a:p>
            <a:pPr lvl="1"/>
            <a:r>
              <a:rPr lang="de-DE" dirty="0" smtClean="0"/>
              <a:t>Second level</a:t>
            </a:r>
          </a:p>
          <a:p>
            <a:pPr lvl="2"/>
            <a:r>
              <a:rPr lang="de-DE" dirty="0" smtClean="0"/>
              <a:t>Third level</a:t>
            </a:r>
          </a:p>
          <a:p>
            <a:pPr lvl="3"/>
            <a:r>
              <a:rPr lang="de-DE" dirty="0" smtClean="0"/>
              <a:t>Fourth level</a:t>
            </a:r>
          </a:p>
          <a:p>
            <a:pPr lvl="4"/>
            <a:r>
              <a:rPr lang="de-DE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49376" y="319088"/>
            <a:ext cx="2124075" cy="120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900" smtClean="0">
                <a:latin typeface="+mn-lt"/>
              </a:defRPr>
            </a:lvl1pPr>
          </a:lstStyle>
          <a:p>
            <a:pPr>
              <a:defRPr/>
            </a:pPr>
            <a:fld id="{1C3275A3-D81A-4C8E-873C-83F26CC0A2B7}" type="datetime4">
              <a:rPr lang="de-DE" smtClean="0"/>
              <a:pPr>
                <a:defRPr/>
              </a:pPr>
              <a:t>14. November 2017</a:t>
            </a:fld>
            <a:r>
              <a:rPr lang="de-DE" dirty="0" smtClean="0"/>
              <a:t> | Location,City</a:t>
            </a:r>
            <a:endParaRPr lang="de-DE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364413" y="6629400"/>
            <a:ext cx="1439862" cy="9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700" smtClean="0">
                <a:solidFill>
                  <a:schemeClr val="accent2"/>
                </a:solidFill>
                <a:latin typeface="Calibri Light" panose="020F0302020204030204" pitchFamily="34" charset="0"/>
              </a:defRPr>
            </a:lvl1pPr>
          </a:lstStyle>
          <a:p>
            <a:pPr>
              <a:defRPr/>
            </a:pPr>
            <a:fld id="{EA8A5BD7-FFEA-4648-888E-70AEF0FAE1E1}" type="slidenum">
              <a:rPr lang="de-DE" smtClean="0"/>
              <a:pPr>
                <a:defRPr/>
              </a:pPr>
              <a:t>‹#›</a:t>
            </a:fld>
            <a:endParaRPr lang="de-DE"/>
          </a:p>
        </p:txBody>
      </p:sp>
      <p:pic>
        <p:nvPicPr>
          <p:cNvPr id="2" name="Picture 8" descr="esma_8_V3_no_claim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333375" y="333375"/>
            <a:ext cx="669925" cy="671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3" name="Line 9"/>
          <p:cNvSpPr>
            <a:spLocks noChangeShapeType="1"/>
          </p:cNvSpPr>
          <p:nvPr/>
        </p:nvSpPr>
        <p:spPr bwMode="auto">
          <a:xfrm flipV="1">
            <a:off x="1168400" y="333375"/>
            <a:ext cx="0" cy="669925"/>
          </a:xfrm>
          <a:prstGeom prst="line">
            <a:avLst/>
          </a:prstGeom>
          <a:noFill/>
          <a:ln w="1270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Calibri Light" panose="020F030202020403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2" r:id="rId2"/>
    <p:sldLayoutId id="2147483661" r:id="rId3"/>
    <p:sldLayoutId id="2147483672" r:id="rId4"/>
    <p:sldLayoutId id="2147483663" r:id="rId5"/>
    <p:sldLayoutId id="2147483667" r:id="rId6"/>
    <p:sldLayoutId id="2147483668" r:id="rId7"/>
    <p:sldLayoutId id="2147483669" r:id="rId8"/>
    <p:sldLayoutId id="2147483670" r:id="rId9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accent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900" b="1">
          <a:solidFill>
            <a:schemeClr val="tx2"/>
          </a:solidFill>
          <a:latin typeface="Georgia" pitchFamily="18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900" b="1">
          <a:solidFill>
            <a:schemeClr val="tx2"/>
          </a:solidFill>
          <a:latin typeface="Georgia" pitchFamily="18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900" b="1">
          <a:solidFill>
            <a:schemeClr val="tx2"/>
          </a:solidFill>
          <a:latin typeface="Georgia" pitchFamily="18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900" b="1">
          <a:solidFill>
            <a:schemeClr val="tx2"/>
          </a:solidFill>
          <a:latin typeface="Georgia" pitchFamily="18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900" b="1">
          <a:solidFill>
            <a:schemeClr val="tx2"/>
          </a:solidFill>
          <a:latin typeface="Georgia" pitchFamily="18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900" b="1">
          <a:solidFill>
            <a:schemeClr val="tx2"/>
          </a:solidFill>
          <a:latin typeface="Georgia" pitchFamily="18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900" b="1">
          <a:solidFill>
            <a:schemeClr val="tx2"/>
          </a:solidFill>
          <a:latin typeface="Georgia" pitchFamily="18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900" b="1">
          <a:solidFill>
            <a:schemeClr val="tx2"/>
          </a:solidFill>
          <a:latin typeface="Georgia" pitchFamily="18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baseline="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 baseline="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 baseline="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0"/>
          <p:cNvSpPr>
            <a:spLocks noGrp="1" noChangeArrowheads="1"/>
          </p:cNvSpPr>
          <p:nvPr>
            <p:ph type="ftr" sz="quarter" idx="10"/>
          </p:nvPr>
        </p:nvSpPr>
        <p:spPr>
          <a:xfrm>
            <a:off x="5892800" y="812800"/>
            <a:ext cx="2911475" cy="239935"/>
          </a:xfrm>
          <a:noFill/>
        </p:spPr>
        <p:txBody>
          <a:bodyPr/>
          <a:lstStyle/>
          <a:p>
            <a:r>
              <a:rPr lang="de-DE" dirty="0" smtClean="0">
                <a:latin typeface="Georgia" panose="02040502050405020303" pitchFamily="18" charset="0"/>
              </a:rPr>
              <a:t>26 September 2017 | Brussels</a:t>
            </a:r>
            <a:endParaRPr lang="de-DE" dirty="0">
              <a:latin typeface="Georgia" panose="02040502050405020303" pitchFamily="18" charset="0"/>
            </a:endParaRPr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6563" y="1344943"/>
            <a:ext cx="8547712" cy="859921"/>
          </a:xfrm>
        </p:spPr>
        <p:txBody>
          <a:bodyPr/>
          <a:lstStyle/>
          <a:p>
            <a:pPr algn="ctr" eaLnBrk="1" hangingPunct="1"/>
            <a:r>
              <a:rPr lang="en-GB" b="1" dirty="0" smtClean="0">
                <a:latin typeface="Georgia" panose="02040502050405020303" pitchFamily="18" charset="0"/>
              </a:rPr>
              <a:t>MiFIR rules on product intervention </a:t>
            </a:r>
            <a:br>
              <a:rPr lang="en-GB" b="1" dirty="0" smtClean="0">
                <a:latin typeface="Georgia" panose="02040502050405020303" pitchFamily="18" charset="0"/>
              </a:rPr>
            </a:br>
            <a:r>
              <a:rPr lang="en-GB" b="1" dirty="0" smtClean="0">
                <a:latin typeface="Georgia" panose="02040502050405020303" pitchFamily="18" charset="0"/>
              </a:rPr>
              <a:t>The role of ESMA</a:t>
            </a:r>
            <a:endParaRPr lang="en-US" b="1" dirty="0" smtClean="0">
              <a:latin typeface="Georgia" panose="02040502050405020303" pitchFamily="18" charset="0"/>
            </a:endParaRPr>
          </a:p>
        </p:txBody>
      </p:sp>
      <p:sp>
        <p:nvSpPr>
          <p:cNvPr id="5" name="Rectangle 5"/>
          <p:cNvSpPr txBox="1">
            <a:spLocks noChangeArrowheads="1"/>
          </p:cNvSpPr>
          <p:nvPr/>
        </p:nvSpPr>
        <p:spPr bwMode="auto">
          <a:xfrm>
            <a:off x="5924872" y="549539"/>
            <a:ext cx="2895600" cy="144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900" kern="1200" smtClean="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Georgia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Georgia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Georgia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Georgia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Georgia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Georgia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Georgia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Georgia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de-DE" sz="1000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 </a:t>
            </a:r>
            <a:r>
              <a:rPr lang="de-DE" sz="1000" b="1" dirty="0" smtClean="0">
                <a:solidFill>
                  <a:schemeClr val="accent1">
                    <a:lumMod val="75000"/>
                  </a:schemeClr>
                </a:solidFill>
                <a:latin typeface="Georgia" panose="02040502050405020303" pitchFamily="18" charset="0"/>
              </a:rPr>
              <a:t>ESMA REGULAR</a:t>
            </a:r>
            <a:r>
              <a:rPr lang="de-DE" sz="1000" b="1" baseline="0" dirty="0" smtClean="0">
                <a:solidFill>
                  <a:schemeClr val="accent1">
                    <a:lumMod val="75000"/>
                  </a:schemeClr>
                </a:solidFill>
                <a:latin typeface="Georgia" panose="02040502050405020303" pitchFamily="18" charset="0"/>
              </a:rPr>
              <a:t> USE</a:t>
            </a:r>
            <a:endParaRPr lang="de-DE" sz="1000" b="1" dirty="0">
              <a:solidFill>
                <a:schemeClr val="accent1">
                  <a:lumMod val="75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3347865" y="2403475"/>
            <a:ext cx="5457998" cy="21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0" indent="0" algn="r" rtl="0" eaLnBrk="1" fontAlgn="base" hangingPunct="1">
              <a:spcBef>
                <a:spcPct val="20000"/>
              </a:spcBef>
              <a:spcAft>
                <a:spcPct val="0"/>
              </a:spcAft>
              <a:buFontTx/>
              <a:buNone/>
              <a:defRPr sz="9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+mn-ea"/>
                <a:cs typeface="Arial"/>
              </a:rPr>
              <a:t>Salvatore Gnoni – Investor Protection and Intermediaries</a:t>
            </a:r>
            <a:endParaRPr kumimoji="0" lang="en-US" sz="1400" b="0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eorgia"/>
              <a:ea typeface="+mn-ea"/>
              <a:cs typeface="Arial"/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eorgia"/>
              <a:ea typeface="+mn-ea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160981AE-7383-415F-8AF5-B4A874BF0937}" type="slidenum">
              <a:rPr lang="de-DE"/>
              <a:pPr/>
              <a:t>2</a:t>
            </a:fld>
            <a:endParaRPr lang="de-DE"/>
          </a:p>
        </p:txBody>
      </p:sp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1349375" y="404665"/>
            <a:ext cx="7471097" cy="576064"/>
          </a:xfrm>
        </p:spPr>
        <p:txBody>
          <a:bodyPr/>
          <a:lstStyle/>
          <a:p>
            <a:r>
              <a:rPr lang="en-GB" sz="2400" dirty="0" smtClean="0">
                <a:solidFill>
                  <a:srgbClr val="002060"/>
                </a:solidFill>
              </a:rPr>
              <a:t>MiFID II/</a:t>
            </a:r>
            <a:r>
              <a:rPr lang="en-GB" sz="2400" dirty="0" err="1" smtClean="0">
                <a:solidFill>
                  <a:srgbClr val="002060"/>
                </a:solidFill>
              </a:rPr>
              <a:t>MiFIR</a:t>
            </a:r>
            <a:r>
              <a:rPr lang="en-GB" sz="2400" dirty="0" smtClean="0">
                <a:solidFill>
                  <a:srgbClr val="002060"/>
                </a:solidFill>
              </a:rPr>
              <a:t> -  </a:t>
            </a:r>
            <a:r>
              <a:rPr lang="en-GB" dirty="0">
                <a:solidFill>
                  <a:srgbClr val="002060"/>
                </a:solidFill>
              </a:rPr>
              <a:t>I</a:t>
            </a:r>
            <a:r>
              <a:rPr lang="en-GB" sz="2400" dirty="0" smtClean="0">
                <a:solidFill>
                  <a:srgbClr val="002060"/>
                </a:solidFill>
              </a:rPr>
              <a:t>nvestor </a:t>
            </a:r>
            <a:r>
              <a:rPr lang="en-GB" sz="2400" dirty="0">
                <a:solidFill>
                  <a:srgbClr val="002060"/>
                </a:solidFill>
              </a:rPr>
              <a:t>protection</a:t>
            </a:r>
            <a:endParaRPr lang="en-US" sz="2400" dirty="0" smtClean="0">
              <a:solidFill>
                <a:srgbClr val="002060"/>
              </a:solidFill>
            </a:endParaRP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16747" y="984596"/>
            <a:ext cx="8474075" cy="5540748"/>
          </a:xfrm>
        </p:spPr>
        <p:txBody>
          <a:bodyPr/>
          <a:lstStyle/>
          <a:p>
            <a:r>
              <a:rPr lang="en-GB" sz="2000" dirty="0" smtClean="0">
                <a:solidFill>
                  <a:schemeClr val="accent1">
                    <a:lumMod val="50000"/>
                  </a:schemeClr>
                </a:solidFill>
              </a:rPr>
              <a:t>The </a:t>
            </a:r>
            <a:r>
              <a:rPr lang="en-GB" sz="2000" dirty="0">
                <a:solidFill>
                  <a:schemeClr val="accent1">
                    <a:lumMod val="50000"/>
                  </a:schemeClr>
                </a:solidFill>
              </a:rPr>
              <a:t>investor protection </a:t>
            </a:r>
            <a:r>
              <a:rPr lang="en-GB" sz="2000" dirty="0" smtClean="0">
                <a:solidFill>
                  <a:schemeClr val="accent1">
                    <a:lumMod val="50000"/>
                  </a:schemeClr>
                </a:solidFill>
              </a:rPr>
              <a:t>regulatory </a:t>
            </a:r>
            <a:r>
              <a:rPr lang="en-GB" sz="2000" smtClean="0">
                <a:solidFill>
                  <a:schemeClr val="accent1">
                    <a:lumMod val="50000"/>
                  </a:schemeClr>
                </a:solidFill>
              </a:rPr>
              <a:t>framework covers </a:t>
            </a:r>
            <a:r>
              <a:rPr lang="en-GB" sz="20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 phases of the product/service </a:t>
            </a:r>
            <a:r>
              <a:rPr lang="en-GB" sz="20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cycle</a:t>
            </a:r>
            <a:r>
              <a:rPr lang="en-GB" sz="2000" dirty="0" smtClean="0">
                <a:solidFill>
                  <a:schemeClr val="accent1">
                    <a:lumMod val="50000"/>
                  </a:schemeClr>
                </a:solidFill>
              </a:rPr>
              <a:t>.</a:t>
            </a:r>
            <a:endParaRPr lang="en-GB" sz="2000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en-GB" sz="2000" dirty="0"/>
          </a:p>
        </p:txBody>
      </p:sp>
      <p:grpSp>
        <p:nvGrpSpPr>
          <p:cNvPr id="3" name="Group 2"/>
          <p:cNvGrpSpPr/>
          <p:nvPr/>
        </p:nvGrpSpPr>
        <p:grpSpPr>
          <a:xfrm>
            <a:off x="575252" y="2060848"/>
            <a:ext cx="8010040" cy="3852428"/>
            <a:chOff x="2034326" y="2060848"/>
            <a:chExt cx="7734083" cy="3852428"/>
          </a:xfrm>
        </p:grpSpPr>
        <p:sp>
          <p:nvSpPr>
            <p:cNvPr id="25" name="Rounded Rectangle 24"/>
            <p:cNvSpPr/>
            <p:nvPr/>
          </p:nvSpPr>
          <p:spPr>
            <a:xfrm>
              <a:off x="2034326" y="2060848"/>
              <a:ext cx="1829427" cy="989456"/>
            </a:xfrm>
            <a:prstGeom prst="roundRect">
              <a:avLst/>
            </a:prstGeom>
            <a:ln/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dirty="0">
                  <a:solidFill>
                    <a:srgbClr val="002060"/>
                  </a:solidFill>
                  <a:latin typeface="Georgia"/>
                  <a:cs typeface="Arial"/>
                </a:rPr>
                <a:t>Manufacturing of the “</a:t>
              </a:r>
              <a:r>
                <a:rPr lang="en-GB" i="1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Georgia"/>
                  <a:cs typeface="Arial"/>
                </a:rPr>
                <a:t>product</a:t>
              </a:r>
              <a:r>
                <a:rPr lang="en-GB" dirty="0">
                  <a:solidFill>
                    <a:srgbClr val="002060"/>
                  </a:solidFill>
                  <a:latin typeface="Georgia"/>
                  <a:cs typeface="Arial"/>
                </a:rPr>
                <a:t>”</a:t>
              </a:r>
              <a:endParaRPr lang="es-ES_tradnl" dirty="0">
                <a:solidFill>
                  <a:srgbClr val="002060"/>
                </a:solidFill>
                <a:latin typeface="Georgia"/>
                <a:cs typeface="Arial"/>
              </a:endParaRPr>
            </a:p>
          </p:txBody>
        </p:sp>
        <p:sp>
          <p:nvSpPr>
            <p:cNvPr id="26" name="Rounded Rectangle 25"/>
            <p:cNvSpPr/>
            <p:nvPr/>
          </p:nvSpPr>
          <p:spPr>
            <a:xfrm>
              <a:off x="4583834" y="2060848"/>
              <a:ext cx="2952327" cy="1080120"/>
            </a:xfrm>
            <a:prstGeom prst="roundRect">
              <a:avLst/>
            </a:prstGeom>
            <a:ln/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dirty="0">
                  <a:solidFill>
                    <a:srgbClr val="002060"/>
                  </a:solidFill>
                  <a:latin typeface="Georgia"/>
                  <a:cs typeface="Arial"/>
                </a:rPr>
                <a:t>Marketing and distribution of products/provision of services</a:t>
              </a:r>
              <a:endParaRPr lang="es-ES_tradnl" dirty="0">
                <a:solidFill>
                  <a:srgbClr val="002060"/>
                </a:solidFill>
                <a:latin typeface="Georgia"/>
                <a:cs typeface="Arial"/>
              </a:endParaRPr>
            </a:p>
          </p:txBody>
        </p:sp>
        <p:sp>
          <p:nvSpPr>
            <p:cNvPr id="27" name="Rounded Rectangle 26"/>
            <p:cNvSpPr/>
            <p:nvPr/>
          </p:nvSpPr>
          <p:spPr>
            <a:xfrm>
              <a:off x="8155730" y="2060848"/>
              <a:ext cx="1612679" cy="989456"/>
            </a:xfrm>
            <a:prstGeom prst="roundRect">
              <a:avLst/>
            </a:prstGeom>
            <a:ln/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dirty="0" smtClean="0">
                  <a:solidFill>
                    <a:srgbClr val="002060"/>
                  </a:solidFill>
                  <a:latin typeface="Georgia"/>
                  <a:cs typeface="Arial"/>
                </a:rPr>
                <a:t>Post-sale</a:t>
              </a:r>
              <a:endParaRPr lang="es-ES_tradnl" dirty="0">
                <a:solidFill>
                  <a:srgbClr val="002060"/>
                </a:solidFill>
                <a:latin typeface="Georgia"/>
                <a:cs typeface="Arial"/>
              </a:endParaRPr>
            </a:p>
          </p:txBody>
        </p:sp>
        <p:sp>
          <p:nvSpPr>
            <p:cNvPr id="28" name="Rectangle 27"/>
            <p:cNvSpPr/>
            <p:nvPr/>
          </p:nvSpPr>
          <p:spPr>
            <a:xfrm>
              <a:off x="2081840" y="3235826"/>
              <a:ext cx="1764196" cy="2641446"/>
            </a:xfrm>
            <a:prstGeom prst="rect">
              <a:avLst/>
            </a:prstGeom>
            <a:ln/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t" anchorCtr="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GB" sz="1200" b="1" i="1" dirty="0" smtClean="0">
                <a:solidFill>
                  <a:srgbClr val="2D4190">
                    <a:lumMod val="75000"/>
                  </a:srgbClr>
                </a:solidFill>
                <a:latin typeface="Georgia"/>
                <a:cs typeface="Arial"/>
              </a:endParaRP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GB" sz="1200" b="1" i="1" dirty="0">
                <a:solidFill>
                  <a:srgbClr val="2D4190">
                    <a:lumMod val="75000"/>
                  </a:srgbClr>
                </a:solidFill>
                <a:latin typeface="Georgia"/>
                <a:cs typeface="Arial"/>
              </a:endParaRP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GB" sz="1200" b="1" i="1" dirty="0" smtClean="0">
                <a:solidFill>
                  <a:srgbClr val="2D4190">
                    <a:lumMod val="75000"/>
                  </a:srgbClr>
                </a:solidFill>
                <a:latin typeface="Georgia"/>
                <a:cs typeface="Arial"/>
              </a:endParaRP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GB" sz="1200" b="1" i="1" dirty="0">
                <a:solidFill>
                  <a:srgbClr val="2D4190">
                    <a:lumMod val="75000"/>
                  </a:srgbClr>
                </a:solidFill>
                <a:latin typeface="Georgia"/>
                <a:cs typeface="Arial"/>
              </a:endParaRP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GB" sz="1200" b="1" i="1" dirty="0" smtClean="0">
                <a:solidFill>
                  <a:srgbClr val="2D4190">
                    <a:lumMod val="75000"/>
                  </a:srgbClr>
                </a:solidFill>
                <a:latin typeface="Georgia"/>
                <a:cs typeface="Arial"/>
              </a:endParaRP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GB" sz="1200" b="1" i="1" dirty="0">
                <a:solidFill>
                  <a:srgbClr val="2D4190">
                    <a:lumMod val="75000"/>
                  </a:srgbClr>
                </a:solidFill>
                <a:latin typeface="Georgia"/>
                <a:cs typeface="Arial"/>
              </a:endParaRP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200" b="1" i="1" dirty="0" smtClean="0">
                  <a:solidFill>
                    <a:srgbClr val="2D4190">
                      <a:lumMod val="75000"/>
                    </a:srgbClr>
                  </a:solidFill>
                  <a:latin typeface="Georgia"/>
                  <a:cs typeface="Arial"/>
                </a:rPr>
                <a:t>Product </a:t>
              </a:r>
              <a:r>
                <a:rPr lang="en-GB" sz="1200" b="1" i="1" dirty="0">
                  <a:solidFill>
                    <a:srgbClr val="2D4190">
                      <a:lumMod val="75000"/>
                    </a:srgbClr>
                  </a:solidFill>
                  <a:latin typeface="Georgia"/>
                  <a:cs typeface="Arial"/>
                </a:rPr>
                <a:t>governance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GB" sz="1200" b="1" i="1" dirty="0">
                <a:solidFill>
                  <a:srgbClr val="2D4190">
                    <a:lumMod val="75000"/>
                  </a:srgbClr>
                </a:solidFill>
                <a:latin typeface="Georgia"/>
                <a:cs typeface="Arial"/>
              </a:endParaRPr>
            </a:p>
          </p:txBody>
        </p:sp>
        <p:sp>
          <p:nvSpPr>
            <p:cNvPr id="29" name="Rectangle 28"/>
            <p:cNvSpPr/>
            <p:nvPr/>
          </p:nvSpPr>
          <p:spPr>
            <a:xfrm>
              <a:off x="4483322" y="3199822"/>
              <a:ext cx="3153350" cy="2713454"/>
            </a:xfrm>
            <a:prstGeom prst="rect">
              <a:avLst/>
            </a:prstGeom>
            <a:ln/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t" anchorCtr="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200" b="1" i="1" dirty="0">
                  <a:solidFill>
                    <a:srgbClr val="2D4190">
                      <a:lumMod val="75000"/>
                    </a:srgbClr>
                  </a:solidFill>
                  <a:latin typeface="Georgia"/>
                  <a:cs typeface="Arial"/>
                </a:rPr>
                <a:t>Product governance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200" b="1" i="1" dirty="0" smtClean="0">
                  <a:solidFill>
                    <a:srgbClr val="2D4190">
                      <a:lumMod val="75000"/>
                    </a:srgbClr>
                  </a:solidFill>
                  <a:latin typeface="Georgia"/>
                  <a:cs typeface="Arial"/>
                </a:rPr>
                <a:t>Inducements</a:t>
              </a:r>
              <a:endParaRPr lang="en-GB" sz="1200" b="1" i="1" dirty="0">
                <a:solidFill>
                  <a:srgbClr val="2D4190">
                    <a:lumMod val="75000"/>
                  </a:srgbClr>
                </a:solidFill>
                <a:latin typeface="Georgia"/>
                <a:cs typeface="Arial"/>
              </a:endParaRP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200" b="1" i="1" dirty="0" smtClean="0">
                  <a:solidFill>
                    <a:srgbClr val="2D4190">
                      <a:lumMod val="75000"/>
                    </a:srgbClr>
                  </a:solidFill>
                  <a:latin typeface="Georgia"/>
                  <a:cs typeface="Arial"/>
                </a:rPr>
                <a:t>Independent </a:t>
              </a:r>
              <a:r>
                <a:rPr lang="en-GB" sz="1200" b="1" i="1" dirty="0">
                  <a:solidFill>
                    <a:srgbClr val="2D4190">
                      <a:lumMod val="75000"/>
                    </a:srgbClr>
                  </a:solidFill>
                  <a:latin typeface="Georgia"/>
                  <a:cs typeface="Arial"/>
                </a:rPr>
                <a:t>advice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GB" sz="1200" b="1" i="1" dirty="0" smtClean="0">
                <a:solidFill>
                  <a:srgbClr val="2D4190">
                    <a:lumMod val="75000"/>
                  </a:srgbClr>
                </a:solidFill>
                <a:latin typeface="Georgia"/>
                <a:cs typeface="Arial"/>
              </a:endParaRP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200" b="1" i="1" dirty="0" smtClean="0">
                  <a:solidFill>
                    <a:srgbClr val="2D4190">
                      <a:lumMod val="75000"/>
                    </a:srgbClr>
                  </a:solidFill>
                  <a:latin typeface="Georgia"/>
                  <a:cs typeface="Arial"/>
                </a:rPr>
                <a:t>Suitability/appropriateness</a:t>
              </a:r>
              <a:endParaRPr lang="en-GB" sz="1200" b="1" i="1" dirty="0">
                <a:solidFill>
                  <a:srgbClr val="2D4190">
                    <a:lumMod val="75000"/>
                  </a:srgbClr>
                </a:solidFill>
                <a:latin typeface="Georgia"/>
                <a:cs typeface="Arial"/>
              </a:endParaRP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GB" sz="1200" b="1" i="1" dirty="0" smtClean="0">
                <a:solidFill>
                  <a:srgbClr val="2D4190">
                    <a:lumMod val="75000"/>
                  </a:srgbClr>
                </a:solidFill>
                <a:latin typeface="Georgia"/>
                <a:cs typeface="Arial"/>
              </a:endParaRP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200" b="1" i="1" dirty="0" smtClean="0">
                  <a:solidFill>
                    <a:srgbClr val="2D4190">
                      <a:lumMod val="75000"/>
                    </a:srgbClr>
                  </a:solidFill>
                  <a:latin typeface="Georgia"/>
                  <a:cs typeface="Arial"/>
                </a:rPr>
                <a:t>Information </a:t>
              </a:r>
              <a:r>
                <a:rPr lang="en-GB" sz="1200" b="1" i="1" dirty="0">
                  <a:solidFill>
                    <a:srgbClr val="2D4190">
                      <a:lumMod val="75000"/>
                    </a:srgbClr>
                  </a:solidFill>
                  <a:latin typeface="Georgia"/>
                  <a:cs typeface="Arial"/>
                </a:rPr>
                <a:t>to clients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s-ES_tradnl" sz="1200" b="1" dirty="0">
                <a:solidFill>
                  <a:srgbClr val="2D4190">
                    <a:lumMod val="75000"/>
                  </a:srgbClr>
                </a:solidFill>
                <a:latin typeface="Calibri" pitchFamily="34" charset="0"/>
                <a:cs typeface="Arial"/>
              </a:endParaRP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200" b="1" i="1" dirty="0">
                  <a:solidFill>
                    <a:srgbClr val="2D4190">
                      <a:lumMod val="75000"/>
                    </a:srgbClr>
                  </a:solidFill>
                  <a:latin typeface="Georgia"/>
                  <a:cs typeface="Arial"/>
                </a:rPr>
                <a:t>Organisational requirements for investment firms</a:t>
              </a:r>
              <a:endParaRPr lang="es-ES_tradnl" sz="1200" b="1" i="1" dirty="0">
                <a:solidFill>
                  <a:srgbClr val="2D4190">
                    <a:lumMod val="75000"/>
                  </a:srgbClr>
                </a:solidFill>
                <a:latin typeface="Georgia"/>
                <a:cs typeface="Arial"/>
              </a:endParaRP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GB" sz="1200" b="1" i="1" dirty="0">
                <a:solidFill>
                  <a:srgbClr val="2D4190">
                    <a:lumMod val="75000"/>
                  </a:srgbClr>
                </a:solidFill>
                <a:latin typeface="Georgia"/>
                <a:cs typeface="Arial"/>
              </a:endParaRP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200" b="1" i="1" dirty="0">
                  <a:solidFill>
                    <a:srgbClr val="2D4190">
                      <a:lumMod val="75000"/>
                    </a:srgbClr>
                  </a:solidFill>
                  <a:latin typeface="Georgia"/>
                  <a:cs typeface="Arial"/>
                </a:rPr>
                <a:t>Best execution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GB" sz="1200" b="1" i="1" dirty="0" smtClean="0">
                <a:solidFill>
                  <a:srgbClr val="2D4190">
                    <a:lumMod val="75000"/>
                  </a:srgbClr>
                </a:solidFill>
                <a:latin typeface="Georgia"/>
                <a:cs typeface="Arial"/>
              </a:endParaRP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200" b="1" i="1" dirty="0" smtClean="0">
                  <a:solidFill>
                    <a:srgbClr val="2D4190">
                      <a:lumMod val="75000"/>
                    </a:srgbClr>
                  </a:solidFill>
                  <a:latin typeface="Georgia"/>
                  <a:cs typeface="Arial"/>
                </a:rPr>
                <a:t>(</a:t>
              </a:r>
              <a:r>
                <a:rPr lang="en-GB" sz="1200" b="1" i="1" dirty="0">
                  <a:solidFill>
                    <a:srgbClr val="2D4190">
                      <a:lumMod val="75000"/>
                    </a:srgbClr>
                  </a:solidFill>
                  <a:latin typeface="Georgia"/>
                  <a:cs typeface="Arial"/>
                </a:rPr>
                <a:t>Article 3 exemptions)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s-ES_tradnl" sz="1200" b="1" dirty="0">
                <a:solidFill>
                  <a:srgbClr val="2D4190">
                    <a:lumMod val="75000"/>
                  </a:srgbClr>
                </a:solidFill>
                <a:latin typeface="Calibri" pitchFamily="34" charset="0"/>
                <a:cs typeface="Arial"/>
              </a:endParaRPr>
            </a:p>
          </p:txBody>
        </p:sp>
        <p:sp>
          <p:nvSpPr>
            <p:cNvPr id="30" name="Rectangle 29"/>
            <p:cNvSpPr/>
            <p:nvPr/>
          </p:nvSpPr>
          <p:spPr>
            <a:xfrm>
              <a:off x="8220236" y="3235826"/>
              <a:ext cx="1548172" cy="2677450"/>
            </a:xfrm>
            <a:prstGeom prst="rect">
              <a:avLst/>
            </a:prstGeom>
            <a:ln/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t" anchorCtr="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200" b="1" i="1" dirty="0">
                  <a:solidFill>
                    <a:srgbClr val="2D4190">
                      <a:lumMod val="75000"/>
                    </a:srgbClr>
                  </a:solidFill>
                  <a:latin typeface="Georgia"/>
                  <a:cs typeface="Arial"/>
                </a:rPr>
                <a:t>Reporting on costs and charges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GB" sz="1200" b="1" i="1" dirty="0">
                <a:solidFill>
                  <a:srgbClr val="2D4190">
                    <a:lumMod val="75000"/>
                  </a:srgbClr>
                </a:solidFill>
                <a:latin typeface="Georgia"/>
                <a:cs typeface="Arial"/>
              </a:endParaRP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200" b="1" i="1" dirty="0">
                  <a:solidFill>
                    <a:srgbClr val="2D4190">
                      <a:lumMod val="75000"/>
                    </a:srgbClr>
                  </a:solidFill>
                  <a:latin typeface="Georgia"/>
                  <a:cs typeface="Arial"/>
                </a:rPr>
                <a:t>Complaints- handling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GB" sz="1200" b="1" i="1" dirty="0">
                <a:solidFill>
                  <a:srgbClr val="2D4190">
                    <a:lumMod val="75000"/>
                  </a:srgbClr>
                </a:solidFill>
                <a:latin typeface="Georgia"/>
                <a:cs typeface="Arial"/>
              </a:endParaRP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200" b="1" i="1" dirty="0">
                  <a:solidFill>
                    <a:srgbClr val="2D4190">
                      <a:lumMod val="75000"/>
                    </a:srgbClr>
                  </a:solidFill>
                  <a:latin typeface="Georgia"/>
                  <a:cs typeface="Arial"/>
                </a:rPr>
                <a:t>On-going advice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GB" sz="1200" b="1" i="1" dirty="0">
                <a:solidFill>
                  <a:srgbClr val="2D4190">
                    <a:lumMod val="75000"/>
                  </a:srgbClr>
                </a:solidFill>
                <a:latin typeface="Georgia"/>
                <a:cs typeface="Arial"/>
              </a:endParaRP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GB" sz="1200" b="1" i="1" dirty="0">
                <a:solidFill>
                  <a:srgbClr val="2D4190">
                    <a:lumMod val="75000"/>
                  </a:srgbClr>
                </a:solidFill>
                <a:latin typeface="Georgia"/>
                <a:cs typeface="Arial"/>
              </a:endParaRP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GB" sz="1200" b="1" i="1" dirty="0">
                <a:solidFill>
                  <a:srgbClr val="2D4190">
                    <a:lumMod val="75000"/>
                  </a:srgbClr>
                </a:solidFill>
                <a:latin typeface="Georgia"/>
                <a:cs typeface="Arial"/>
              </a:endParaRPr>
            </a:p>
          </p:txBody>
        </p:sp>
        <p:sp>
          <p:nvSpPr>
            <p:cNvPr id="31" name="Right Arrow 30"/>
            <p:cNvSpPr/>
            <p:nvPr/>
          </p:nvSpPr>
          <p:spPr>
            <a:xfrm>
              <a:off x="3964265" y="2308212"/>
              <a:ext cx="519058" cy="494728"/>
            </a:xfrm>
            <a:prstGeom prst="rightArrow">
              <a:avLst>
                <a:gd name="adj1" fmla="val 50000"/>
                <a:gd name="adj2" fmla="val 53307"/>
              </a:avLst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s-ES_tradnl">
                <a:solidFill>
                  <a:srgbClr val="FFFFFF"/>
                </a:solidFill>
                <a:latin typeface="Georgia"/>
                <a:cs typeface="Arial"/>
              </a:endParaRPr>
            </a:p>
          </p:txBody>
        </p:sp>
        <p:sp>
          <p:nvSpPr>
            <p:cNvPr id="32" name="Right Arrow 31"/>
            <p:cNvSpPr/>
            <p:nvPr/>
          </p:nvSpPr>
          <p:spPr>
            <a:xfrm>
              <a:off x="7636673" y="2308212"/>
              <a:ext cx="454550" cy="494728"/>
            </a:xfrm>
            <a:prstGeom prst="rightArrow">
              <a:avLst>
                <a:gd name="adj1" fmla="val 50000"/>
                <a:gd name="adj2" fmla="val 53307"/>
              </a:avLst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s-ES_tradnl">
                <a:solidFill>
                  <a:srgbClr val="FFFFFF"/>
                </a:solidFill>
                <a:latin typeface="Georgia"/>
                <a:cs typeface="Arial"/>
              </a:endParaRPr>
            </a:p>
          </p:txBody>
        </p:sp>
      </p:grpSp>
      <p:sp>
        <p:nvSpPr>
          <p:cNvPr id="14" name="Rectangle 13"/>
          <p:cNvSpPr/>
          <p:nvPr/>
        </p:nvSpPr>
        <p:spPr>
          <a:xfrm>
            <a:off x="282048" y="6062794"/>
            <a:ext cx="8552755" cy="405775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Powers to national supervisors and ESMA</a:t>
            </a:r>
            <a:endParaRPr lang="en-GB" dirty="0" smtClean="0">
              <a:solidFill>
                <a:srgbClr val="002060"/>
              </a:solidFill>
              <a:latin typeface="Georgia" panose="02040502050405020303" pitchFamily="18" charset="0"/>
            </a:endParaRPr>
          </a:p>
          <a:p>
            <a:pPr algn="ctr"/>
            <a:endParaRPr lang="en-GB" dirty="0">
              <a:solidFill>
                <a:srgbClr val="002060"/>
              </a:solidFill>
              <a:latin typeface="Georgia" panose="02040502050405020303" pitchFamily="18" charset="0"/>
            </a:endParaRPr>
          </a:p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00435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160981AE-7383-415F-8AF5-B4A874BF0937}" type="slidenum">
              <a:rPr lang="de-DE"/>
              <a:pPr/>
              <a:t>3</a:t>
            </a:fld>
            <a:endParaRPr lang="de-DE"/>
          </a:p>
        </p:txBody>
      </p:sp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1349375" y="404665"/>
            <a:ext cx="7471097" cy="576064"/>
          </a:xfrm>
        </p:spPr>
        <p:txBody>
          <a:bodyPr/>
          <a:lstStyle/>
          <a:p>
            <a:pPr eaLnBrk="1" hangingPunct="1"/>
            <a:r>
              <a:rPr lang="en-GB" sz="2300" dirty="0" smtClean="0">
                <a:solidFill>
                  <a:srgbClr val="002060"/>
                </a:solidFill>
                <a:latin typeface="Georgia" panose="02040502050405020303" pitchFamily="18" charset="0"/>
              </a:rPr>
              <a:t>Product intervention -  The broad picture</a:t>
            </a:r>
            <a:endParaRPr lang="en-US" sz="2300" dirty="0" smtClean="0">
              <a:solidFill>
                <a:srgbClr val="002060"/>
              </a:solidFill>
              <a:latin typeface="Georgia" panose="02040502050405020303" pitchFamily="18" charset="0"/>
            </a:endParaRP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505" y="1165225"/>
            <a:ext cx="8784976" cy="5464175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en-GB" sz="1600" b="1" dirty="0" smtClean="0"/>
              <a:t>Power to prohibit or restrict (a) the </a:t>
            </a:r>
            <a:r>
              <a:rPr lang="en-GB" sz="1600" b="1" dirty="0"/>
              <a:t>marketing, distribution </a:t>
            </a:r>
            <a:r>
              <a:rPr lang="en-GB" sz="1600" b="1" dirty="0" smtClean="0"/>
              <a:t>or sale</a:t>
            </a:r>
            <a:r>
              <a:rPr lang="en-GB" sz="1600" dirty="0" smtClean="0"/>
              <a:t> </a:t>
            </a:r>
            <a:r>
              <a:rPr lang="en-GB" sz="1600" b="1" dirty="0" smtClean="0"/>
              <a:t>of certain financial instruments [and structured deposits] or financial instruments with certain features or (b) certain financial activities or practices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en-GB" sz="1600" dirty="0" smtClean="0"/>
          </a:p>
          <a:p>
            <a:pPr algn="just">
              <a:buFont typeface="Wingdings" panose="05000000000000000000" pitchFamily="2" charset="2"/>
              <a:buChar char="Ø"/>
            </a:pPr>
            <a:r>
              <a:rPr lang="en-GB" sz="1600" dirty="0" err="1" smtClean="0"/>
              <a:t>MiFIR</a:t>
            </a:r>
            <a:r>
              <a:rPr lang="en-GB" sz="1600" dirty="0" smtClean="0"/>
              <a:t> product intervention powers are granted to National Competent Authorities and to ESMA </a:t>
            </a:r>
            <a:r>
              <a:rPr lang="en-GB" sz="1600" dirty="0"/>
              <a:t>or, for structured deposits, </a:t>
            </a:r>
            <a:r>
              <a:rPr lang="en-GB" sz="1600" dirty="0" smtClean="0"/>
              <a:t>to EBA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en-GB" sz="1600" dirty="0" smtClean="0"/>
          </a:p>
          <a:p>
            <a:pPr algn="just">
              <a:buFont typeface="Wingdings" panose="05000000000000000000" pitchFamily="2" charset="2"/>
              <a:buChar char="Ø"/>
            </a:pPr>
            <a:r>
              <a:rPr lang="en-GB" sz="1600" dirty="0" smtClean="0"/>
              <a:t>Possibility to intervene </a:t>
            </a:r>
            <a:r>
              <a:rPr lang="en-GB" sz="1600" dirty="0"/>
              <a:t>on a precautionary basis before a financial instrument </a:t>
            </a:r>
            <a:r>
              <a:rPr lang="en-GB" sz="1600" dirty="0" smtClean="0"/>
              <a:t>has </a:t>
            </a:r>
            <a:r>
              <a:rPr lang="en-GB" sz="1600" dirty="0"/>
              <a:t>been marketed, distributed or sold to clients. </a:t>
            </a:r>
            <a:endParaRPr lang="en-GB" sz="1600" dirty="0" smtClean="0"/>
          </a:p>
          <a:p>
            <a:pPr algn="just">
              <a:buFont typeface="Wingdings" panose="05000000000000000000" pitchFamily="2" charset="2"/>
              <a:buChar char="Ø"/>
            </a:pPr>
            <a:endParaRPr lang="en-GB" sz="1600" dirty="0" smtClean="0"/>
          </a:p>
          <a:p>
            <a:pPr algn="just">
              <a:buFont typeface="Wingdings" panose="05000000000000000000" pitchFamily="2" charset="2"/>
              <a:buChar char="Ø"/>
            </a:pPr>
            <a:r>
              <a:rPr lang="en-GB" sz="1600" dirty="0" smtClean="0"/>
              <a:t>Product intervention powers in the PRIIPS Regulation – The role of EIOPA</a:t>
            </a:r>
          </a:p>
          <a:p>
            <a:pPr eaLnBrk="1" hangingPunct="1"/>
            <a:endParaRPr lang="en-US" dirty="0" smtClean="0"/>
          </a:p>
        </p:txBody>
      </p:sp>
      <p:sp>
        <p:nvSpPr>
          <p:cNvPr id="5" name="Rectangle 4"/>
          <p:cNvSpPr/>
          <p:nvPr/>
        </p:nvSpPr>
        <p:spPr>
          <a:xfrm>
            <a:off x="267717" y="4869160"/>
            <a:ext cx="8552755" cy="1152129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Relevant </a:t>
            </a:r>
            <a:r>
              <a:rPr lang="en-GB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provisions</a:t>
            </a:r>
          </a:p>
          <a:p>
            <a:pPr algn="ctr"/>
            <a:r>
              <a:rPr lang="en-GB" dirty="0" smtClean="0">
                <a:solidFill>
                  <a:srgbClr val="002060"/>
                </a:solidFill>
                <a:latin typeface="Georgia" panose="02040502050405020303" pitchFamily="18" charset="0"/>
              </a:rPr>
              <a:t>(Article 9 of ESMA Regulation)</a:t>
            </a:r>
          </a:p>
          <a:p>
            <a:pPr algn="ctr"/>
            <a:r>
              <a:rPr lang="en-GB" dirty="0" smtClean="0">
                <a:solidFill>
                  <a:srgbClr val="002060"/>
                </a:solidFill>
                <a:latin typeface="Georgia" panose="02040502050405020303" pitchFamily="18" charset="0"/>
              </a:rPr>
              <a:t>Recital (29) and Articles 39 to  43 of  MiFIR (Regulation 600/2014/EU)</a:t>
            </a:r>
          </a:p>
          <a:p>
            <a:pPr algn="ctr"/>
            <a:r>
              <a:rPr lang="en-GB" dirty="0" smtClean="0">
                <a:solidFill>
                  <a:srgbClr val="002060"/>
                </a:solidFill>
                <a:latin typeface="Georgia" panose="02040502050405020303" pitchFamily="18" charset="0"/>
              </a:rPr>
              <a:t>Articles 19 </a:t>
            </a:r>
            <a:r>
              <a:rPr lang="en-GB" dirty="0">
                <a:solidFill>
                  <a:srgbClr val="002060"/>
                </a:solidFill>
                <a:latin typeface="Georgia" panose="02040502050405020303" pitchFamily="18" charset="0"/>
              </a:rPr>
              <a:t>and </a:t>
            </a:r>
            <a:r>
              <a:rPr lang="en-GB" dirty="0" smtClean="0">
                <a:solidFill>
                  <a:srgbClr val="002060"/>
                </a:solidFill>
                <a:latin typeface="Georgia" panose="02040502050405020303" pitchFamily="18" charset="0"/>
              </a:rPr>
              <a:t>21 of </a:t>
            </a:r>
            <a:r>
              <a:rPr lang="en-GB" dirty="0" err="1" smtClean="0">
                <a:solidFill>
                  <a:srgbClr val="002060"/>
                </a:solidFill>
                <a:latin typeface="Georgia" panose="02040502050405020303" pitchFamily="18" charset="0"/>
              </a:rPr>
              <a:t>MiFIR</a:t>
            </a:r>
            <a:r>
              <a:rPr lang="en-GB" dirty="0" smtClean="0">
                <a:solidFill>
                  <a:srgbClr val="002060"/>
                </a:solidFill>
                <a:latin typeface="Georgia" panose="02040502050405020303" pitchFamily="18" charset="0"/>
              </a:rPr>
              <a:t> </a:t>
            </a:r>
            <a:r>
              <a:rPr lang="en-GB" dirty="0">
                <a:solidFill>
                  <a:srgbClr val="002060"/>
                </a:solidFill>
                <a:latin typeface="Georgia" panose="02040502050405020303" pitchFamily="18" charset="0"/>
              </a:rPr>
              <a:t>Commission Delegated Regulation </a:t>
            </a:r>
            <a:r>
              <a:rPr lang="en-GB" dirty="0" smtClean="0">
                <a:solidFill>
                  <a:srgbClr val="002060"/>
                </a:solidFill>
                <a:latin typeface="Georgia" panose="02040502050405020303" pitchFamily="18" charset="0"/>
              </a:rPr>
              <a:t>567/2017</a:t>
            </a:r>
          </a:p>
          <a:p>
            <a:pPr algn="ctr"/>
            <a:endParaRPr lang="en-GB" dirty="0">
              <a:solidFill>
                <a:srgbClr val="002060"/>
              </a:solidFill>
              <a:latin typeface="Georgia" panose="02040502050405020303" pitchFamily="18" charset="0"/>
            </a:endParaRPr>
          </a:p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87869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160981AE-7383-415F-8AF5-B4A874BF0937}" type="slidenum">
              <a:rPr lang="de-DE"/>
              <a:pPr/>
              <a:t>4</a:t>
            </a:fld>
            <a:endParaRPr lang="de-DE"/>
          </a:p>
        </p:txBody>
      </p:sp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1349375" y="404665"/>
            <a:ext cx="7471097" cy="576064"/>
          </a:xfrm>
        </p:spPr>
        <p:txBody>
          <a:bodyPr/>
          <a:lstStyle/>
          <a:p>
            <a:pPr eaLnBrk="1" hangingPunct="1"/>
            <a:r>
              <a:rPr lang="en-GB" sz="2300" dirty="0" smtClean="0">
                <a:solidFill>
                  <a:srgbClr val="002060"/>
                </a:solidFill>
                <a:latin typeface="Georgia" panose="02040502050405020303" pitchFamily="18" charset="0"/>
              </a:rPr>
              <a:t>The conditions for the use of product intervention powers</a:t>
            </a:r>
            <a:endParaRPr lang="en-US" sz="2300" dirty="0" smtClean="0">
              <a:solidFill>
                <a:srgbClr val="002060"/>
              </a:solidFill>
              <a:latin typeface="Georgia" panose="02040502050405020303" pitchFamily="18" charset="0"/>
            </a:endParaRP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504" y="1145672"/>
            <a:ext cx="8856984" cy="5464175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Ø"/>
            </a:pPr>
            <a:endParaRPr lang="en-GB" sz="1600" b="1" dirty="0" smtClean="0">
              <a:latin typeface="Georgia" panose="02040502050405020303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en-GB" sz="1600" b="1" dirty="0" smtClean="0">
                <a:latin typeface="Georgia" panose="02040502050405020303" pitchFamily="18" charset="0"/>
              </a:rPr>
              <a:t>Main conditions for intervention [ESMA]</a:t>
            </a:r>
            <a:r>
              <a:rPr lang="en-GB" sz="1600" dirty="0" smtClean="0">
                <a:latin typeface="Georgia" panose="02040502050405020303" pitchFamily="18" charset="0"/>
              </a:rPr>
              <a:t>: </a:t>
            </a:r>
          </a:p>
          <a:p>
            <a:pPr lvl="1" algn="just">
              <a:buFont typeface="Wingdings" panose="05000000000000000000" pitchFamily="2" charset="2"/>
              <a:buChar char="ü"/>
            </a:pPr>
            <a:endParaRPr lang="en-GB" sz="1600" dirty="0" smtClean="0">
              <a:latin typeface="Georgia" panose="02040502050405020303" pitchFamily="18" charset="0"/>
            </a:endParaRP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en-GB" sz="1600" dirty="0" smtClean="0">
                <a:latin typeface="Georgia" panose="02040502050405020303" pitchFamily="18" charset="0"/>
              </a:rPr>
              <a:t>the </a:t>
            </a:r>
            <a:r>
              <a:rPr lang="en-GB" sz="1600" dirty="0">
                <a:latin typeface="Georgia" panose="02040502050405020303" pitchFamily="18" charset="0"/>
              </a:rPr>
              <a:t>existence of a significant investor protection concern, a threat to the orderly functioning and integrity of financial markets or commodity markets, or a threat to the stability of the whole or part of the financial system in the </a:t>
            </a:r>
            <a:r>
              <a:rPr lang="en-GB" sz="1600" dirty="0" smtClean="0">
                <a:latin typeface="Georgia" panose="02040502050405020303" pitchFamily="18" charset="0"/>
              </a:rPr>
              <a:t>EU;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en-GB" sz="1600" dirty="0" smtClean="0">
                <a:latin typeface="Georgia" panose="02040502050405020303" pitchFamily="18" charset="0"/>
              </a:rPr>
              <a:t>Applicable EU </a:t>
            </a:r>
            <a:r>
              <a:rPr lang="en-GB" sz="1600" dirty="0">
                <a:latin typeface="Georgia" panose="02040502050405020303" pitchFamily="18" charset="0"/>
              </a:rPr>
              <a:t>regulatory requirements </a:t>
            </a:r>
            <a:r>
              <a:rPr lang="en-GB" sz="1600" dirty="0" smtClean="0">
                <a:latin typeface="Georgia" panose="02040502050405020303" pitchFamily="18" charset="0"/>
              </a:rPr>
              <a:t>do not </a:t>
            </a:r>
            <a:r>
              <a:rPr lang="en-GB" sz="1600" dirty="0">
                <a:latin typeface="Georgia" panose="02040502050405020303" pitchFamily="18" charset="0"/>
              </a:rPr>
              <a:t>address the threat; and </a:t>
            </a:r>
            <a:endParaRPr lang="en-GB" sz="1600" dirty="0" smtClean="0">
              <a:latin typeface="Georgia" panose="02040502050405020303" pitchFamily="18" charset="0"/>
            </a:endParaRP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en-GB" sz="1600" dirty="0" smtClean="0">
                <a:latin typeface="Georgia" panose="02040502050405020303" pitchFamily="18" charset="0"/>
              </a:rPr>
              <a:t>NCAs have not taken action to address the threat or the actions they have taken do not adequately address the threat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en-GB" sz="1600" b="1" dirty="0" smtClean="0">
              <a:latin typeface="Georgia" panose="02040502050405020303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endParaRPr lang="en-GB" sz="1600" b="1" dirty="0" smtClean="0">
              <a:latin typeface="Georgia" panose="02040502050405020303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en-GB" sz="1600" b="1" dirty="0" smtClean="0">
                <a:latin typeface="Georgia" panose="02040502050405020303" pitchFamily="18" charset="0"/>
              </a:rPr>
              <a:t>Any intervention </a:t>
            </a:r>
            <a:r>
              <a:rPr lang="en-GB" sz="1600" b="1" dirty="0">
                <a:latin typeface="Georgia" panose="02040502050405020303" pitchFamily="18" charset="0"/>
              </a:rPr>
              <a:t>should </a:t>
            </a:r>
            <a:r>
              <a:rPr lang="en-GB" sz="1600" b="1" dirty="0" smtClean="0">
                <a:latin typeface="Georgia" panose="02040502050405020303" pitchFamily="18" charset="0"/>
              </a:rPr>
              <a:t>consider</a:t>
            </a:r>
            <a:r>
              <a:rPr lang="en-GB" sz="1600" dirty="0" smtClean="0">
                <a:latin typeface="Georgia" panose="02040502050405020303" pitchFamily="18" charset="0"/>
              </a:rPr>
              <a:t>: </a:t>
            </a:r>
          </a:p>
          <a:p>
            <a:pPr marL="685800" lvl="1" algn="just">
              <a:buFont typeface="Wingdings" panose="05000000000000000000" pitchFamily="2" charset="2"/>
              <a:buChar char="ü"/>
            </a:pPr>
            <a:endParaRPr lang="en-GB" sz="1600" dirty="0" smtClean="0">
              <a:latin typeface="Georgia" panose="02040502050405020303" pitchFamily="18" charset="0"/>
            </a:endParaRPr>
          </a:p>
          <a:p>
            <a:pPr marL="685800" lvl="1" algn="just">
              <a:buFont typeface="Wingdings" panose="05000000000000000000" pitchFamily="2" charset="2"/>
              <a:buChar char="ü"/>
            </a:pPr>
            <a:r>
              <a:rPr lang="en-GB" sz="1600" dirty="0" smtClean="0">
                <a:latin typeface="Georgia" panose="02040502050405020303" pitchFamily="18" charset="0"/>
              </a:rPr>
              <a:t>Proportionality </a:t>
            </a:r>
          </a:p>
          <a:p>
            <a:pPr marL="685800" lvl="1" algn="just">
              <a:buFont typeface="Wingdings" panose="05000000000000000000" pitchFamily="2" charset="2"/>
              <a:buChar char="ü"/>
            </a:pPr>
            <a:r>
              <a:rPr lang="en-GB" sz="1600" dirty="0" smtClean="0">
                <a:latin typeface="Georgia" panose="02040502050405020303" pitchFamily="18" charset="0"/>
              </a:rPr>
              <a:t>risks </a:t>
            </a:r>
            <a:r>
              <a:rPr lang="en-GB" sz="1600" dirty="0">
                <a:latin typeface="Georgia" panose="02040502050405020303" pitchFamily="18" charset="0"/>
              </a:rPr>
              <a:t>of regulatory </a:t>
            </a:r>
            <a:r>
              <a:rPr lang="en-GB" sz="1600" dirty="0" smtClean="0">
                <a:latin typeface="Georgia" panose="02040502050405020303" pitchFamily="18" charset="0"/>
              </a:rPr>
              <a:t>arbitrage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en-GB" sz="1600" dirty="0" smtClean="0">
              <a:latin typeface="Georgia" panose="02040502050405020303" pitchFamily="18" charset="0"/>
            </a:endParaRPr>
          </a:p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506557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160981AE-7383-415F-8AF5-B4A874BF0937}" type="slidenum">
              <a:rPr lang="de-DE"/>
              <a:pPr/>
              <a:t>5</a:t>
            </a:fld>
            <a:endParaRPr lang="de-DE"/>
          </a:p>
        </p:txBody>
      </p:sp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1349375" y="404664"/>
            <a:ext cx="7471097" cy="864095"/>
          </a:xfrm>
        </p:spPr>
        <p:txBody>
          <a:bodyPr/>
          <a:lstStyle/>
          <a:p>
            <a:r>
              <a:rPr lang="en-GB" dirty="0" smtClean="0">
                <a:solidFill>
                  <a:srgbClr val="002060"/>
                </a:solidFill>
                <a:latin typeface="Georgia" panose="02040502050405020303" pitchFamily="18" charset="0"/>
              </a:rPr>
              <a:t>Main difference </a:t>
            </a:r>
            <a:r>
              <a:rPr lang="en-GB" dirty="0">
                <a:solidFill>
                  <a:srgbClr val="002060"/>
                </a:solidFill>
                <a:latin typeface="Georgia" panose="02040502050405020303" pitchFamily="18" charset="0"/>
              </a:rPr>
              <a:t>between </a:t>
            </a:r>
            <a:r>
              <a:rPr lang="en-GB" dirty="0" smtClean="0">
                <a:solidFill>
                  <a:srgbClr val="002060"/>
                </a:solidFill>
                <a:latin typeface="Georgia" panose="02040502050405020303" pitchFamily="18" charset="0"/>
              </a:rPr>
              <a:t>NCAs and ESMA measures </a:t>
            </a:r>
            <a:endParaRPr lang="en-US" sz="2400" dirty="0" smtClean="0">
              <a:solidFill>
                <a:srgbClr val="002060"/>
              </a:solidFill>
              <a:latin typeface="Georgia" panose="02040502050405020303" pitchFamily="18" charset="0"/>
            </a:endParaRP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39725" y="1165225"/>
            <a:ext cx="8552755" cy="5464175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Ø"/>
            </a:pPr>
            <a:endParaRPr lang="en-GB" sz="2000" dirty="0" smtClean="0">
              <a:latin typeface="Georgia" panose="02040502050405020303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en-GB" dirty="0">
                <a:latin typeface="Georgia" panose="02040502050405020303" pitchFamily="18" charset="0"/>
              </a:rPr>
              <a:t>ESMA’s measures are </a:t>
            </a:r>
            <a:r>
              <a:rPr lang="en-GB" dirty="0" smtClean="0">
                <a:latin typeface="Georgia" panose="02040502050405020303" pitchFamily="18" charset="0"/>
              </a:rPr>
              <a:t>temporary </a:t>
            </a:r>
            <a:r>
              <a:rPr lang="en-GB" dirty="0">
                <a:latin typeface="Georgia" panose="02040502050405020303" pitchFamily="18" charset="0"/>
              </a:rPr>
              <a:t>and need to be renewed</a:t>
            </a:r>
            <a:r>
              <a:rPr lang="en-GB" dirty="0" smtClean="0">
                <a:latin typeface="Georgia" panose="02040502050405020303" pitchFamily="18" charset="0"/>
              </a:rPr>
              <a:t>.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en-GB" dirty="0">
              <a:latin typeface="Georgia" panose="02040502050405020303" pitchFamily="18" charset="0"/>
            </a:endParaRPr>
          </a:p>
          <a:p>
            <a:pPr marL="0" indent="0" algn="just">
              <a:buNone/>
            </a:pPr>
            <a:r>
              <a:rPr lang="en-GB" kern="1200" dirty="0">
                <a:latin typeface="Georgia" pitchFamily="18" charset="0"/>
                <a:cs typeface="Arial" charset="0"/>
              </a:rPr>
              <a:t>Measures adopted by ESMA under Article 40 of MiFIR are temporary and cannot exceed 3 months. A</a:t>
            </a:r>
            <a:r>
              <a:rPr lang="en-GB" kern="1200" dirty="0" smtClean="0">
                <a:latin typeface="Georgia" pitchFamily="18" charset="0"/>
                <a:cs typeface="Arial" charset="0"/>
              </a:rPr>
              <a:t>t </a:t>
            </a:r>
            <a:r>
              <a:rPr lang="en-GB" kern="1200" dirty="0">
                <a:latin typeface="Georgia" pitchFamily="18" charset="0"/>
                <a:cs typeface="Arial" charset="0"/>
              </a:rPr>
              <a:t>the end of the 3 months, ESMA may renew a measure.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en-GB" dirty="0">
              <a:latin typeface="Georgia" panose="02040502050405020303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endParaRPr lang="en-GB" dirty="0">
              <a:latin typeface="Georgia" panose="02040502050405020303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en-GB" dirty="0" smtClean="0">
                <a:latin typeface="Georgia" panose="02040502050405020303" pitchFamily="18" charset="0"/>
              </a:rPr>
              <a:t>NCAs</a:t>
            </a:r>
            <a:r>
              <a:rPr lang="en-GB" dirty="0">
                <a:latin typeface="Georgia" panose="02040502050405020303" pitchFamily="18" charset="0"/>
              </a:rPr>
              <a:t>’ measures can be permanent or </a:t>
            </a:r>
            <a:r>
              <a:rPr lang="en-GB" dirty="0" smtClean="0">
                <a:latin typeface="Georgia" panose="02040502050405020303" pitchFamily="18" charset="0"/>
              </a:rPr>
              <a:t>temporary.</a:t>
            </a:r>
            <a:endParaRPr lang="en-GB" dirty="0">
              <a:latin typeface="Georgia" panose="02040502050405020303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endParaRPr lang="en-GB" dirty="0">
              <a:latin typeface="Georgia" panose="02040502050405020303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endParaRPr lang="en-GB" dirty="0">
              <a:latin typeface="Georgia" panose="02040502050405020303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endParaRPr lang="en-GB" sz="2000" dirty="0">
              <a:latin typeface="Georgia" panose="02040502050405020303" pitchFamily="18" charset="0"/>
            </a:endParaRPr>
          </a:p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719727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160981AE-7383-415F-8AF5-B4A874BF0937}" type="slidenum">
              <a:rPr lang="de-DE"/>
              <a:pPr/>
              <a:t>6</a:t>
            </a:fld>
            <a:endParaRPr lang="de-DE"/>
          </a:p>
        </p:txBody>
      </p:sp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1349375" y="404665"/>
            <a:ext cx="7471097" cy="576064"/>
          </a:xfrm>
        </p:spPr>
        <p:txBody>
          <a:bodyPr/>
          <a:lstStyle/>
          <a:p>
            <a:pPr eaLnBrk="1" hangingPunct="1"/>
            <a:r>
              <a:rPr lang="en-GB" sz="2300" dirty="0" smtClean="0">
                <a:solidFill>
                  <a:srgbClr val="002060"/>
                </a:solidFill>
                <a:latin typeface="Georgia" panose="02040502050405020303" pitchFamily="18" charset="0"/>
              </a:rPr>
              <a:t>National measures – ESMA coordination role</a:t>
            </a:r>
            <a:endParaRPr lang="en-US" sz="2300" dirty="0" smtClean="0">
              <a:solidFill>
                <a:srgbClr val="002060"/>
              </a:solidFill>
              <a:latin typeface="Georgia" panose="02040502050405020303" pitchFamily="18" charset="0"/>
            </a:endParaRP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39725" y="1165225"/>
            <a:ext cx="8552755" cy="5464175"/>
          </a:xfrm>
        </p:spPr>
        <p:txBody>
          <a:bodyPr/>
          <a:lstStyle/>
          <a:p>
            <a:pPr marL="0" indent="0" algn="ctr">
              <a:buNone/>
            </a:pPr>
            <a:r>
              <a:rPr lang="en-GB" sz="2000" dirty="0" smtClean="0">
                <a:latin typeface="Georgia" panose="02040502050405020303" pitchFamily="18" charset="0"/>
              </a:rPr>
              <a:t> 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en-GB" sz="2000" dirty="0">
              <a:latin typeface="Georgia" panose="02040502050405020303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en-GB" sz="2000" dirty="0" smtClean="0">
                <a:latin typeface="Georgia" panose="02040502050405020303" pitchFamily="18" charset="0"/>
              </a:rPr>
              <a:t>ESMA to assess whether action taken by NCAs is justified and proportionate and that, where appropriate, a consistent approach is taken by NCAs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en-GB" sz="2000" dirty="0" smtClean="0">
              <a:latin typeface="Georgia" panose="02040502050405020303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en-GB" sz="2000" dirty="0" smtClean="0">
                <a:latin typeface="Georgia" panose="02040502050405020303" pitchFamily="18" charset="0"/>
              </a:rPr>
              <a:t>ESMA to receive notification of national measures and to adopt an opinion on whether prohibitions or restrictions are justified and proportionate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en-GB" sz="2000" dirty="0" smtClean="0">
              <a:latin typeface="Georgia" panose="02040502050405020303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en-GB" sz="2000" dirty="0" smtClean="0">
                <a:latin typeface="Georgia" panose="02040502050405020303" pitchFamily="18" charset="0"/>
              </a:rPr>
              <a:t>NCAs to explain publicly reasons for not following ESMA opinion</a:t>
            </a:r>
            <a:endParaRPr lang="en-GB" sz="1600" dirty="0" smtClean="0">
              <a:latin typeface="Georgia" panose="02040502050405020303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endParaRPr lang="en-GB" sz="2000" dirty="0" smtClean="0">
              <a:latin typeface="Georgia" panose="02040502050405020303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endParaRPr lang="en-GB" sz="2000" dirty="0" smtClean="0">
              <a:latin typeface="Georgia" panose="02040502050405020303" pitchFamily="18" charset="0"/>
            </a:endParaRPr>
          </a:p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751050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160981AE-7383-415F-8AF5-B4A874BF0937}" type="slidenum">
              <a:rPr lang="de-DE"/>
              <a:pPr/>
              <a:t>7</a:t>
            </a:fld>
            <a:endParaRPr lang="de-DE"/>
          </a:p>
        </p:txBody>
      </p:sp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1349375" y="404665"/>
            <a:ext cx="7471097" cy="576064"/>
          </a:xfrm>
        </p:spPr>
        <p:txBody>
          <a:bodyPr/>
          <a:lstStyle/>
          <a:p>
            <a:r>
              <a:rPr lang="en-US" dirty="0" smtClean="0">
                <a:solidFill>
                  <a:srgbClr val="002060"/>
                </a:solidFill>
                <a:latin typeface="Georgia" panose="02040502050405020303" pitchFamily="18" charset="0"/>
              </a:rPr>
              <a:t>ESMA - Strengthening market monitoring and on-going work </a:t>
            </a:r>
            <a:endParaRPr lang="en-US" sz="2400" dirty="0" smtClean="0">
              <a:solidFill>
                <a:srgbClr val="002060"/>
              </a:solidFill>
              <a:latin typeface="Georgia" panose="02040502050405020303" pitchFamily="18" charset="0"/>
            </a:endParaRP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628800"/>
            <a:ext cx="8552755" cy="5464175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en-GB" sz="2000" dirty="0" smtClean="0">
                <a:latin typeface="Georgia" panose="02040502050405020303" pitchFamily="18" charset="0"/>
              </a:rPr>
              <a:t>Product </a:t>
            </a:r>
            <a:r>
              <a:rPr lang="en-GB" sz="2000" dirty="0">
                <a:latin typeface="Georgia" panose="02040502050405020303" pitchFamily="18" charset="0"/>
              </a:rPr>
              <a:t>intervention powers </a:t>
            </a:r>
            <a:r>
              <a:rPr lang="en-GB" sz="2000" dirty="0" smtClean="0">
                <a:latin typeface="Georgia" panose="02040502050405020303" pitchFamily="18" charset="0"/>
              </a:rPr>
              <a:t>allow NCAs and </a:t>
            </a:r>
            <a:r>
              <a:rPr lang="en-GB" sz="2000" dirty="0">
                <a:latin typeface="Georgia" panose="02040502050405020303" pitchFamily="18" charset="0"/>
              </a:rPr>
              <a:t>ESMA to take specific action on issues </a:t>
            </a:r>
            <a:r>
              <a:rPr lang="en-GB" sz="2000" dirty="0" smtClean="0">
                <a:latin typeface="Georgia" panose="02040502050405020303" pitchFamily="18" charset="0"/>
              </a:rPr>
              <a:t>of </a:t>
            </a:r>
            <a:r>
              <a:rPr lang="en-GB" sz="2000" smtClean="0">
                <a:latin typeface="Georgia" panose="02040502050405020303" pitchFamily="18" charset="0"/>
              </a:rPr>
              <a:t>significant importance. </a:t>
            </a:r>
            <a:endParaRPr lang="en-GB" sz="2000" dirty="0">
              <a:latin typeface="Georgia" panose="02040502050405020303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endParaRPr lang="en-GB" sz="2000" dirty="0">
              <a:latin typeface="Georgia" panose="02040502050405020303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en-GB" sz="2000" dirty="0">
                <a:latin typeface="Georgia" panose="02040502050405020303" pitchFamily="18" charset="0"/>
              </a:rPr>
              <a:t>To be able to wisely </a:t>
            </a:r>
            <a:r>
              <a:rPr lang="en-GB" sz="2000" dirty="0" smtClean="0">
                <a:latin typeface="Georgia" panose="02040502050405020303" pitchFamily="18" charset="0"/>
              </a:rPr>
              <a:t>use </a:t>
            </a:r>
            <a:r>
              <a:rPr lang="en-GB" sz="2000" dirty="0">
                <a:latin typeface="Georgia" panose="02040502050405020303" pitchFamily="18" charset="0"/>
              </a:rPr>
              <a:t>these powers, both NCAs and ESMA </a:t>
            </a:r>
            <a:r>
              <a:rPr lang="en-GB" sz="2000" dirty="0" smtClean="0">
                <a:latin typeface="Georgia" panose="02040502050405020303" pitchFamily="18" charset="0"/>
              </a:rPr>
              <a:t>need </a:t>
            </a:r>
            <a:r>
              <a:rPr lang="en-GB" sz="2000" dirty="0">
                <a:latin typeface="Georgia" panose="02040502050405020303" pitchFamily="18" charset="0"/>
              </a:rPr>
              <a:t>to </a:t>
            </a:r>
            <a:r>
              <a:rPr lang="en-GB" sz="2000" b="1" dirty="0" smtClean="0">
                <a:latin typeface="Georgia" panose="02040502050405020303" pitchFamily="18" charset="0"/>
              </a:rPr>
              <a:t>monitor </a:t>
            </a:r>
            <a:r>
              <a:rPr lang="en-GB" sz="2000" b="1" dirty="0">
                <a:latin typeface="Georgia" panose="02040502050405020303" pitchFamily="18" charset="0"/>
              </a:rPr>
              <a:t>financial markets</a:t>
            </a:r>
            <a:r>
              <a:rPr lang="en-GB" sz="2000" dirty="0">
                <a:latin typeface="Georgia" panose="02040502050405020303" pitchFamily="18" charset="0"/>
              </a:rPr>
              <a:t> </a:t>
            </a:r>
            <a:r>
              <a:rPr lang="en-GB" sz="2000" dirty="0" smtClean="0">
                <a:latin typeface="Georgia" panose="02040502050405020303" pitchFamily="18" charset="0"/>
              </a:rPr>
              <a:t>to </a:t>
            </a:r>
            <a:r>
              <a:rPr lang="en-GB" sz="2000" dirty="0">
                <a:latin typeface="Georgia" panose="02040502050405020303" pitchFamily="18" charset="0"/>
              </a:rPr>
              <a:t>identify </a:t>
            </a:r>
            <a:r>
              <a:rPr lang="en-GB" sz="2000" dirty="0" smtClean="0">
                <a:latin typeface="Georgia" panose="02040502050405020303" pitchFamily="18" charset="0"/>
              </a:rPr>
              <a:t>concerns </a:t>
            </a:r>
            <a:r>
              <a:rPr lang="en-GB" sz="2000" dirty="0">
                <a:latin typeface="Georgia" panose="02040502050405020303" pitchFamily="18" charset="0"/>
              </a:rPr>
              <a:t>to investor protection or the orderly functioning and integrity of financial markets. 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en-GB" sz="2000" dirty="0">
              <a:latin typeface="Georgia" panose="02040502050405020303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en-GB" sz="2000" dirty="0">
                <a:latin typeface="Georgia" panose="02040502050405020303" pitchFamily="18" charset="0"/>
              </a:rPr>
              <a:t>The task of monitoring the quite heterogeneous financial market across </a:t>
            </a:r>
            <a:r>
              <a:rPr lang="en-GB" sz="2000" dirty="0" smtClean="0">
                <a:latin typeface="Georgia" panose="02040502050405020303" pitchFamily="18" charset="0"/>
              </a:rPr>
              <a:t>Member </a:t>
            </a:r>
            <a:r>
              <a:rPr lang="en-GB" sz="2000" dirty="0">
                <a:latin typeface="Georgia" panose="02040502050405020303" pitchFamily="18" charset="0"/>
              </a:rPr>
              <a:t>States and multiple asset classes is complex. Both ESMA and NCAs </a:t>
            </a:r>
            <a:r>
              <a:rPr lang="en-GB" sz="2000" dirty="0" smtClean="0">
                <a:latin typeface="Georgia" panose="02040502050405020303" pitchFamily="18" charset="0"/>
              </a:rPr>
              <a:t>continue developing </a:t>
            </a:r>
            <a:r>
              <a:rPr lang="en-GB" sz="2000" dirty="0">
                <a:latin typeface="Georgia" panose="02040502050405020303" pitchFamily="18" charset="0"/>
              </a:rPr>
              <a:t>appropriate market </a:t>
            </a:r>
            <a:r>
              <a:rPr lang="en-GB" sz="2000" dirty="0" smtClean="0">
                <a:latin typeface="Georgia" panose="02040502050405020303" pitchFamily="18" charset="0"/>
              </a:rPr>
              <a:t>monitoring. 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en-GB" sz="2000" b="1" dirty="0" smtClean="0">
              <a:latin typeface="Georgia" panose="02040502050405020303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en-GB" sz="2000" b="1" dirty="0" smtClean="0">
                <a:latin typeface="Georgia" panose="02040502050405020303" pitchFamily="18" charset="0"/>
              </a:rPr>
              <a:t>June </a:t>
            </a:r>
            <a:r>
              <a:rPr lang="en-GB" sz="2000" b="1" dirty="0">
                <a:latin typeface="Georgia" panose="02040502050405020303" pitchFamily="18" charset="0"/>
              </a:rPr>
              <a:t>2017 - ESMA statement on preparatory work in relation to </a:t>
            </a:r>
            <a:r>
              <a:rPr lang="en-GB" sz="2000" b="1" kern="1200" dirty="0">
                <a:latin typeface="Georgia" pitchFamily="18" charset="0"/>
                <a:cs typeface="Arial" charset="0"/>
              </a:rPr>
              <a:t>CFDs, binary options and other speculative products.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en-GB" sz="2000" dirty="0" smtClean="0">
              <a:latin typeface="Georgia" panose="02040502050405020303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endParaRPr lang="en-GB" sz="2000" dirty="0">
              <a:latin typeface="Georgia" panose="02040502050405020303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endParaRPr lang="en-GB" sz="2000" dirty="0">
              <a:latin typeface="Georgia" panose="02040502050405020303" pitchFamily="18" charset="0"/>
            </a:endParaRPr>
          </a:p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81994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160981AE-7383-415F-8AF5-B4A874BF0937}" type="slidenum">
              <a:rPr lang="de-DE"/>
              <a:pPr/>
              <a:t>8</a:t>
            </a:fld>
            <a:endParaRPr lang="de-DE"/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39725" y="1165225"/>
            <a:ext cx="8552755" cy="5464175"/>
          </a:xfrm>
        </p:spPr>
        <p:txBody>
          <a:bodyPr/>
          <a:lstStyle/>
          <a:p>
            <a:pPr marL="0" indent="0" algn="ctr">
              <a:buNone/>
            </a:pPr>
            <a:r>
              <a:rPr lang="en-GB" sz="2000" dirty="0" smtClean="0">
                <a:latin typeface="Georgia" panose="02040502050405020303" pitchFamily="18" charset="0"/>
              </a:rPr>
              <a:t> 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en-GB" sz="2000" dirty="0">
              <a:latin typeface="Georgia" panose="02040502050405020303" pitchFamily="18" charset="0"/>
            </a:endParaRPr>
          </a:p>
          <a:p>
            <a:pPr marL="0" indent="0" algn="just">
              <a:buNone/>
            </a:pPr>
            <a:endParaRPr lang="en-GB" sz="4000" dirty="0" smtClean="0">
              <a:latin typeface="Georgia" panose="02040502050405020303" pitchFamily="18" charset="0"/>
            </a:endParaRPr>
          </a:p>
          <a:p>
            <a:pPr marL="0" indent="0" algn="just">
              <a:buNone/>
            </a:pPr>
            <a:endParaRPr lang="en-GB" sz="4000" dirty="0">
              <a:latin typeface="Georgia" panose="02040502050405020303" pitchFamily="18" charset="0"/>
            </a:endParaRPr>
          </a:p>
          <a:p>
            <a:pPr marL="0" indent="0" algn="ctr">
              <a:buNone/>
            </a:pPr>
            <a:r>
              <a:rPr lang="en-GB" sz="3600" dirty="0" smtClean="0">
                <a:latin typeface="Georgia" panose="02040502050405020303" pitchFamily="18" charset="0"/>
              </a:rPr>
              <a:t>Thanks</a:t>
            </a:r>
          </a:p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854036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ation Template - Light - Regular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2D4190"/>
      </a:accent1>
      <a:accent2>
        <a:srgbClr val="FFFFFF"/>
      </a:accent2>
      <a:accent3>
        <a:srgbClr val="FFFFFF"/>
      </a:accent3>
      <a:accent4>
        <a:srgbClr val="000000"/>
      </a:accent4>
      <a:accent5>
        <a:srgbClr val="ADB0C6"/>
      </a:accent5>
      <a:accent6>
        <a:srgbClr val="E7E7E7"/>
      </a:accent6>
      <a:hlink>
        <a:srgbClr val="000000"/>
      </a:hlink>
      <a:folHlink>
        <a:srgbClr val="2D419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2D4190"/>
        </a:accent1>
        <a:accent2>
          <a:srgbClr val="FFFFFF"/>
        </a:accent2>
        <a:accent3>
          <a:srgbClr val="FFFFFF"/>
        </a:accent3>
        <a:accent4>
          <a:srgbClr val="000000"/>
        </a:accent4>
        <a:accent5>
          <a:srgbClr val="ADB0C6"/>
        </a:accent5>
        <a:accent6>
          <a:srgbClr val="E7E7E7"/>
        </a:accent6>
        <a:hlink>
          <a:srgbClr val="000000"/>
        </a:hlink>
        <a:folHlink>
          <a:srgbClr val="2D419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 Template - Light - Regular.potx" id="{B883839A-FCE4-474E-8A83-727A395E9336}" vid="{CBE1672B-317E-4745-8FD9-F71F7DB4551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MiFID MiFIR PowerPoint Document" ma:contentTypeID="0x01010046A0F1E690AB3E4D90E982F69090B1FE020D0035D2C6257ED1A441B9C684795D2D0209" ma:contentTypeVersion="48" ma:contentTypeDescription="" ma:contentTypeScope="" ma:versionID="f94d8893ec430ac02a101e0889154b4f">
  <xsd:schema xmlns:xsd="http://www.w3.org/2001/XMLSchema" xmlns:xs="http://www.w3.org/2001/XMLSchema" xmlns:p="http://schemas.microsoft.com/office/2006/metadata/properties" xmlns:ns2="3b122f42-3680-41b8-abdb-8f838d66b94f" targetNamespace="http://schemas.microsoft.com/office/2006/metadata/properties" ma:root="true" ma:fieldsID="86d345aa91700de52665e31ace3abc51" ns2:_="">
    <xsd:import namespace="3b122f42-3680-41b8-abdb-8f838d66b94f"/>
    <xsd:element name="properties">
      <xsd:complexType>
        <xsd:sequence>
          <xsd:element name="documentManagement">
            <xsd:complexType>
              <xsd:all>
                <xsd:element ref="ns2:Year"/>
                <xsd:element ref="ns2:MeetingDate" minOccurs="0"/>
                <xsd:element ref="ns2:ldf822d702374457a75b2650fd19956f" minOccurs="0"/>
                <xsd:element ref="ns2:i5ab60d4d76744fa8f19029305834a0f" minOccurs="0"/>
                <xsd:element ref="ns2:b1f7cdd549a8454fb97376e5c37040fc" minOccurs="0"/>
                <xsd:element ref="ns2:_dlc_DocIdPersistId" minOccurs="0"/>
                <xsd:element ref="ns2:ja89261ff8244daf864530e8b7973c66" minOccurs="0"/>
                <xsd:element ref="ns2:TaxCatchAll" minOccurs="0"/>
                <xsd:element ref="ns2:TaxCatchAllLabel" minOccurs="0"/>
                <xsd:element ref="ns2:nd85f6bbfc564f3fa1f39842b48e85f3" minOccurs="0"/>
                <xsd:element ref="ns2:_dlc_DocId" minOccurs="0"/>
                <xsd:element ref="ns2:f926fd9ddf4e43dc9baf43a17188d082" minOccurs="0"/>
                <xsd:element ref="ns2:_dlc_DocIdUr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b122f42-3680-41b8-abdb-8f838d66b94f" elementFormDefault="qualified">
    <xsd:import namespace="http://schemas.microsoft.com/office/2006/documentManagement/types"/>
    <xsd:import namespace="http://schemas.microsoft.com/office/infopath/2007/PartnerControls"/>
    <xsd:element name="Year" ma:index="6" ma:displayName="Year" ma:default="2017" ma:description="" ma:internalName="Year" ma:readOnly="false">
      <xsd:simpleType>
        <xsd:restriction base="dms:Text">
          <xsd:maxLength value="4"/>
        </xsd:restriction>
      </xsd:simpleType>
    </xsd:element>
    <xsd:element name="MeetingDate" ma:index="8" nillable="true" ma:displayName="Meeting Date" ma:description="" ma:format="DateOnly" ma:internalName="MeetingDate" ma:readOnly="false">
      <xsd:simpleType>
        <xsd:restriction base="dms:DateTime"/>
      </xsd:simpleType>
    </xsd:element>
    <xsd:element name="ldf822d702374457a75b2650fd19956f" ma:index="10" nillable="true" ma:taxonomy="true" ma:internalName="ldf822d702374457a75b2650fd19956f" ma:taxonomyFieldName="EsmaAudience" ma:displayName="Audience" ma:readOnly="false" ma:default="" ma:fieldId="{5df822d7-0237-4457-a75b-2650fd19956f}" ma:sspId="0ac1876e-32bf-4158-94e7-cdbcd053a335" ma:termSetId="76343289-0524-4d6c-b317-76d8c2e49caa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5ab60d4d76744fa8f19029305834a0f" ma:index="14" ma:taxonomy="true" ma:internalName="i5ab60d4d76744fa8f19029305834a0f" ma:taxonomyFieldName="TeamName" ma:displayName="Team Name" ma:readOnly="false" ma:default="30;#Investor Protection and Intermediaries|98c55de3-414a-4dc7-97ca-58b003cd9a35" ma:fieldId="{25ab60d4-d767-44fa-8f19-029305834a0f}" ma:sspId="0ac1876e-32bf-4158-94e7-cdbcd053a335" ma:termSetId="9ab8a8dd-aa7f-4e9e-9345-c8f50d6bfad1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b1f7cdd549a8454fb97376e5c37040fc" ma:index="16" ma:taxonomy="true" ma:internalName="b1f7cdd549a8454fb97376e5c37040fc" ma:taxonomyFieldName="DocumentType" ma:displayName="Document Type" ma:readOnly="false" ma:default="" ma:fieldId="{b1f7cdd5-49a8-454f-b973-76e5c37040fc}" ma:sspId="0ac1876e-32bf-4158-94e7-cdbcd053a335" ma:termSetId="f83a1c9a-b23f-455b-8c9e-17fb9037db30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_dlc_DocIdPersistId" ma:index="17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ja89261ff8244daf864530e8b7973c66" ma:index="18" ma:taxonomy="true" ma:internalName="ja89261ff8244daf864530e8b7973c66" ma:taxonomyFieldName="ConfidentialityLevel" ma:displayName="Confidentiality Level" ma:readOnly="false" ma:default="15;#Regular|07f1e362-856b-423d-bea6-a14079762141" ma:fieldId="{3a89261f-f824-4daf-8645-30e8b7973c66}" ma:sspId="0ac1876e-32bf-4158-94e7-cdbcd053a335" ma:termSetId="63da149f-0364-4b58-9838-6f5855a402c0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19" nillable="true" ma:displayName="Taxonomy Catch All Column" ma:hidden="true" ma:list="{1d591544-b9e9-463f-8aea-85c90ce7dc60}" ma:internalName="TaxCatchAll" ma:showField="CatchAllData" ma:web="3b122f42-3680-41b8-abdb-8f838d66b94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20" nillable="true" ma:displayName="Taxonomy Catch All Column1" ma:hidden="true" ma:list="{1d591544-b9e9-463f-8aea-85c90ce7dc60}" ma:internalName="TaxCatchAllLabel" ma:readOnly="true" ma:showField="CatchAllDataLabel" ma:web="3b122f42-3680-41b8-abdb-8f838d66b94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nd85f6bbfc564f3fa1f39842b48e85f3" ma:index="23" nillable="true" ma:taxonomy="true" ma:internalName="nd85f6bbfc564f3fa1f39842b48e85f3" ma:taxonomyFieldName="TeamTopic" ma:displayName="Team Topic" ma:readOnly="false" ma:default="20;#MiFID|12ea640b-499a-4be3-a838-c52eea0d9f66;#34;#MiFID II|79fbf68e-c320-4990-9466-a8f790411f83;#124;#MiFIR|c5186b5e-fb82-43f7-82a3-6b9c77f2e4fa" ma:fieldId="{7d85f6bb-fc56-4f3f-a1f3-9842b48e85f3}" ma:taxonomyMulti="true" ma:sspId="0ac1876e-32bf-4158-94e7-cdbcd053a335" ma:termSetId="850502f9-36b0-41fb-966b-d9fcd2f0029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_dlc_DocId" ma:index="24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f926fd9ddf4e43dc9baf43a17188d082" ma:index="25" nillable="true" ma:taxonomy="true" ma:internalName="f926fd9ddf4e43dc9baf43a17188d082" ma:taxonomyFieldName="Topic" ma:displayName="Topic" ma:default="" ma:fieldId="{f926fd9d-df4e-43dc-9baf-43a17188d082}" ma:sspId="0ac1876e-32bf-4158-94e7-cdbcd053a335" ma:termSetId="80e7b547-73d5-4a28-be7b-816a161bb533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_dlc_DocIdUrl" ma:index="26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1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3b122f42-3680-41b8-abdb-8f838d66b94f">
      <Value>34</Value>
      <Value>124</Value>
      <Value>45</Value>
      <Value>30</Value>
      <Value>15</Value>
    </TaxCatchAll>
    <f926fd9ddf4e43dc9baf43a17188d082 xmlns="3b122f42-3680-41b8-abdb-8f838d66b94f">
      <Terms xmlns="http://schemas.microsoft.com/office/infopath/2007/PartnerControls"/>
    </f926fd9ddf4e43dc9baf43a17188d082>
    <ldf822d702374457a75b2650fd19956f xmlns="3b122f42-3680-41b8-abdb-8f838d66b94f">
      <Terms xmlns="http://schemas.microsoft.com/office/infopath/2007/PartnerControls"/>
    </ldf822d702374457a75b2650fd19956f>
    <Year xmlns="3b122f42-3680-41b8-abdb-8f838d66b94f">2017</Year>
    <b1f7cdd549a8454fb97376e5c37040fc xmlns="3b122f42-3680-41b8-abdb-8f838d66b94f">
      <Terms xmlns="http://schemas.microsoft.com/office/infopath/2007/PartnerControls">
        <TermInfo xmlns="http://schemas.microsoft.com/office/infopath/2007/PartnerControls">
          <TermName xmlns="http://schemas.microsoft.com/office/infopath/2007/PartnerControls">Presentation</TermName>
          <TermId xmlns="http://schemas.microsoft.com/office/infopath/2007/PartnerControls">e895aaec-c178-4d3f-9885-64d6450967e4</TermId>
        </TermInfo>
      </Terms>
    </b1f7cdd549a8454fb97376e5c37040fc>
    <i5ab60d4d76744fa8f19029305834a0f xmlns="3b122f42-3680-41b8-abdb-8f838d66b94f">
      <Terms xmlns="http://schemas.microsoft.com/office/infopath/2007/PartnerControls">
        <TermInfo xmlns="http://schemas.microsoft.com/office/infopath/2007/PartnerControls">
          <TermName xmlns="http://schemas.microsoft.com/office/infopath/2007/PartnerControls">Investor Protection and Intermediaries</TermName>
          <TermId xmlns="http://schemas.microsoft.com/office/infopath/2007/PartnerControls">98c55de3-414a-4dc7-97ca-58b003cd9a35</TermId>
        </TermInfo>
      </Terms>
    </i5ab60d4d76744fa8f19029305834a0f>
    <ja89261ff8244daf864530e8b7973c66 xmlns="3b122f42-3680-41b8-abdb-8f838d66b94f">
      <Terms xmlns="http://schemas.microsoft.com/office/infopath/2007/PartnerControls">
        <TermInfo xmlns="http://schemas.microsoft.com/office/infopath/2007/PartnerControls">
          <TermName xmlns="http://schemas.microsoft.com/office/infopath/2007/PartnerControls">Regular</TermName>
          <TermId xmlns="http://schemas.microsoft.com/office/infopath/2007/PartnerControls">07f1e362-856b-423d-bea6-a14079762141</TermId>
        </TermInfo>
      </Terms>
    </ja89261ff8244daf864530e8b7973c66>
    <nd85f6bbfc564f3fa1f39842b48e85f3 xmlns="3b122f42-3680-41b8-abdb-8f838d66b94f">
      <Terms xmlns="http://schemas.microsoft.com/office/infopath/2007/PartnerControls">
        <TermInfo xmlns="http://schemas.microsoft.com/office/infopath/2007/PartnerControls">
          <TermName xmlns="http://schemas.microsoft.com/office/infopath/2007/PartnerControls">MiFID II</TermName>
          <TermId xmlns="http://schemas.microsoft.com/office/infopath/2007/PartnerControls">79fbf68e-c320-4990-9466-a8f790411f83</TermId>
        </TermInfo>
        <TermInfo xmlns="http://schemas.microsoft.com/office/infopath/2007/PartnerControls">
          <TermName xmlns="http://schemas.microsoft.com/office/infopath/2007/PartnerControls">MiFIR</TermName>
          <TermId xmlns="http://schemas.microsoft.com/office/infopath/2007/PartnerControls">c5186b5e-fb82-43f7-82a3-6b9c77f2e4fa</TermId>
        </TermInfo>
      </Terms>
    </nd85f6bbfc564f3fa1f39842b48e85f3>
    <MeetingDate xmlns="3b122f42-3680-41b8-abdb-8f838d66b94f" xsi:nil="true"/>
    <_dlc_DocId xmlns="3b122f42-3680-41b8-abdb-8f838d66b94f">ESMA35-43-854</_dlc_DocId>
    <_dlc_DocIdUrl xmlns="3b122f42-3680-41b8-abdb-8f838d66b94f">
      <Url>http://sherpa.esma.europa.eu/sites/INIIPI/_layouts/15/DocIdRedir.aspx?ID=ESMA35-43-854</Url>
      <Description>ESMA35-43-854</Description>
    </_dlc_DocIdUrl>
  </documentManagement>
</p:properties>
</file>

<file path=customXml/itemProps1.xml><?xml version="1.0" encoding="utf-8"?>
<ds:datastoreItem xmlns:ds="http://schemas.openxmlformats.org/officeDocument/2006/customXml" ds:itemID="{67E59C7C-139A-4620-874D-ED572B0C30F6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BCDAE528-074B-451B-9643-AFB8E662C21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7864979-48A6-4686-82B4-EFDEBA23885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b122f42-3680-41b8-abdb-8f838d66b94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B89404C8-5931-45FF-8131-49B978D25530}">
  <ds:schemaRefs>
    <ds:schemaRef ds:uri="http://schemas.microsoft.com/office/2006/metadata/properties"/>
    <ds:schemaRef ds:uri="http://purl.org/dc/elements/1.1/"/>
    <ds:schemaRef ds:uri="http://www.w3.org/XML/1998/namespace"/>
    <ds:schemaRef ds:uri="3b122f42-3680-41b8-abdb-8f838d66b94f"/>
    <ds:schemaRef ds:uri="http://schemas.openxmlformats.org/package/2006/metadata/core-properties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568</Words>
  <Application>Microsoft Office PowerPoint</Application>
  <PresentationFormat>On-screen Show (4:3)</PresentationFormat>
  <Paragraphs>109</Paragraphs>
  <Slides>8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Georgia</vt:lpstr>
      <vt:lpstr>Wingdings</vt:lpstr>
      <vt:lpstr>Presentation Template - Light - Regular</vt:lpstr>
      <vt:lpstr>MiFIR rules on product intervention  The role of ESMA</vt:lpstr>
      <vt:lpstr>MiFID II/MiFIR -  Investor protection</vt:lpstr>
      <vt:lpstr>Product intervention -  The broad picture</vt:lpstr>
      <vt:lpstr>The conditions for the use of product intervention powers</vt:lpstr>
      <vt:lpstr>Main difference between NCAs and ESMA measures </vt:lpstr>
      <vt:lpstr>National measures – ESMA coordination role</vt:lpstr>
      <vt:lpstr>ESMA - Strengthening market monitoring and on-going work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2016-12-20T15:56:33Z</dcterms:created>
  <dcterms:modified xsi:type="dcterms:W3CDTF">2017-11-14T07:35:19Z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0x01010046A0F1E690AB3E4D90E982F69090B1FE020D0035D2C6257ED1A441B9C684795D2D0209</vt:lpwstr>
  </property>
  <property fmtid="{D5CDD505-2E9C-101B-9397-08002B2CF9AE}" pid="3" name="n84bf37b4eaf4fd99e887816221de8a8">
    <vt:lpwstr>EN|f7e7f686-dfa7-4032-a218-a5881e990598</vt:lpwstr>
  </property>
  <property fmtid="{D5CDD505-2E9C-101B-9397-08002B2CF9AE}" pid="4" name="mf50acab3f6949599688191e8740e810">
    <vt:lpwstr>Regular|07f1e362-856b-423d-bea6-a14079762141</vt:lpwstr>
  </property>
  <property fmtid="{D5CDD505-2E9C-101B-9397-08002B2CF9AE}" pid="5" name="ESMATemplatesConfidentialityLevel">
    <vt:lpwstr>5;#Regular|07f1e362-856b-423d-bea6-a14079762141</vt:lpwstr>
  </property>
  <property fmtid="{D5CDD505-2E9C-101B-9397-08002B2CF9AE}" pid="6" name="ESMATemplatesTopic">
    <vt:lpwstr>106;#PowerPoint|86200382-4461-493f-a482-9c3e364be574</vt:lpwstr>
  </property>
  <property fmtid="{D5CDD505-2E9C-101B-9397-08002B2CF9AE}" pid="7" name="EsmaAudience">
    <vt:lpwstr/>
  </property>
  <property fmtid="{D5CDD505-2E9C-101B-9397-08002B2CF9AE}" pid="8" name="Topic">
    <vt:lpwstr/>
  </property>
  <property fmtid="{D5CDD505-2E9C-101B-9397-08002B2CF9AE}" pid="9" name="TeamName">
    <vt:lpwstr>30;#Investor Protection and Intermediaries|98c55de3-414a-4dc7-97ca-58b003cd9a35</vt:lpwstr>
  </property>
  <property fmtid="{D5CDD505-2E9C-101B-9397-08002B2CF9AE}" pid="10" name="ConfidentialityLevel">
    <vt:lpwstr>15;#Regular|07f1e362-856b-423d-bea6-a14079762141</vt:lpwstr>
  </property>
  <property fmtid="{D5CDD505-2E9C-101B-9397-08002B2CF9AE}" pid="11" name="DocumentType">
    <vt:lpwstr>45;#Presentation|e895aaec-c178-4d3f-9885-64d6450967e4</vt:lpwstr>
  </property>
  <property fmtid="{D5CDD505-2E9C-101B-9397-08002B2CF9AE}" pid="12" name="TeamTopic">
    <vt:lpwstr>34;#MiFID II|79fbf68e-c320-4990-9466-a8f790411f83;#124;#MiFIR|c5186b5e-fb82-43f7-82a3-6b9c77f2e4fa</vt:lpwstr>
  </property>
  <property fmtid="{D5CDD505-2E9C-101B-9397-08002B2CF9AE}" pid="13" name="_dlc_DocIdItemGuid">
    <vt:lpwstr>02a786a6-f021-4061-a534-db9635a2b24a</vt:lpwstr>
  </property>
</Properties>
</file>