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7" r:id="rId5"/>
    <p:sldId id="259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95D39-B09D-4F1A-8A37-1A460364B2B1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91BFF8-79D4-427B-A56B-3C7EA39FDD31}">
      <dgm:prSet phldrT="[Text]"/>
      <dgm:spPr/>
      <dgm:t>
        <a:bodyPr/>
        <a:lstStyle/>
        <a:p>
          <a:r>
            <a:rPr lang="nl-BE" dirty="0" smtClean="0"/>
            <a:t>Product </a:t>
          </a:r>
          <a:r>
            <a:rPr lang="nl-BE" dirty="0" err="1" smtClean="0"/>
            <a:t>centric</a:t>
          </a:r>
          <a:endParaRPr lang="en-GB" dirty="0"/>
        </a:p>
      </dgm:t>
    </dgm:pt>
    <dgm:pt modelId="{480BFA97-B9ED-499F-87CC-28058573ECA8}" type="parTrans" cxnId="{F76F6C33-4B20-4121-9E82-2C45DDAFB518}">
      <dgm:prSet/>
      <dgm:spPr/>
      <dgm:t>
        <a:bodyPr/>
        <a:lstStyle/>
        <a:p>
          <a:endParaRPr lang="en-GB"/>
        </a:p>
      </dgm:t>
    </dgm:pt>
    <dgm:pt modelId="{44A3D5BF-183F-4BE7-B158-56AEEE9E9F51}" type="sibTrans" cxnId="{F76F6C33-4B20-4121-9E82-2C45DDAFB518}">
      <dgm:prSet/>
      <dgm:spPr/>
      <dgm:t>
        <a:bodyPr/>
        <a:lstStyle/>
        <a:p>
          <a:endParaRPr lang="en-GB"/>
        </a:p>
      </dgm:t>
    </dgm:pt>
    <dgm:pt modelId="{B5221495-6B6B-4355-95B6-4DA28E7F49FA}">
      <dgm:prSet phldrT="[Text]"/>
      <dgm:spPr/>
      <dgm:t>
        <a:bodyPr/>
        <a:lstStyle/>
        <a:p>
          <a:r>
            <a:rPr lang="nl-BE" dirty="0" smtClean="0"/>
            <a:t>Client </a:t>
          </a:r>
          <a:r>
            <a:rPr lang="nl-BE" dirty="0" err="1" smtClean="0"/>
            <a:t>centric</a:t>
          </a:r>
          <a:endParaRPr lang="en-GB" dirty="0"/>
        </a:p>
      </dgm:t>
    </dgm:pt>
    <dgm:pt modelId="{E4F1B826-1F12-4239-A197-865F37397F73}" type="parTrans" cxnId="{48B64F1D-E638-4ECC-8CE9-6E5719715158}">
      <dgm:prSet/>
      <dgm:spPr/>
      <dgm:t>
        <a:bodyPr/>
        <a:lstStyle/>
        <a:p>
          <a:endParaRPr lang="en-GB"/>
        </a:p>
      </dgm:t>
    </dgm:pt>
    <dgm:pt modelId="{45635735-9F45-47A4-B9B7-84F1519DEA31}" type="sibTrans" cxnId="{48B64F1D-E638-4ECC-8CE9-6E5719715158}">
      <dgm:prSet/>
      <dgm:spPr/>
      <dgm:t>
        <a:bodyPr/>
        <a:lstStyle/>
        <a:p>
          <a:endParaRPr lang="en-GB"/>
        </a:p>
      </dgm:t>
    </dgm:pt>
    <dgm:pt modelId="{2687910F-40C3-43B8-A8E8-46FBADDEFD15}" type="pres">
      <dgm:prSet presAssocID="{C3195D39-B09D-4F1A-8A37-1A460364B2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FDE7C7-5C4F-4ED8-963E-43C0DC5B2397}" type="pres">
      <dgm:prSet presAssocID="{9391BFF8-79D4-427B-A56B-3C7EA39FDD3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19AAA3-90DA-4420-8B90-9A5E99473E50}" type="pres">
      <dgm:prSet presAssocID="{44A3D5BF-183F-4BE7-B158-56AEEE9E9F51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581A142-2D96-4AFE-96DA-6A569DAC9938}" type="pres">
      <dgm:prSet presAssocID="{44A3D5BF-183F-4BE7-B158-56AEEE9E9F51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FC48BAC0-4181-4A25-843D-565A15851B1A}" type="pres">
      <dgm:prSet presAssocID="{B5221495-6B6B-4355-95B6-4DA28E7F49F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65EBE-5B58-4967-9E69-D58D3AD6421D}" type="pres">
      <dgm:prSet presAssocID="{45635735-9F45-47A4-B9B7-84F1519DEA31}" presName="sibTrans" presStyleLbl="sibTrans2D1" presStyleIdx="1" presStyleCnt="2"/>
      <dgm:spPr/>
      <dgm:t>
        <a:bodyPr/>
        <a:lstStyle/>
        <a:p>
          <a:endParaRPr lang="en-GB"/>
        </a:p>
      </dgm:t>
    </dgm:pt>
    <dgm:pt modelId="{97E3F664-3ED9-492E-BCFA-1518B2DFB8A1}" type="pres">
      <dgm:prSet presAssocID="{45635735-9F45-47A4-B9B7-84F1519DEA31}" presName="connectorText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26E5D216-F2B7-489E-BE91-0031D412780B}" type="presOf" srcId="{44A3D5BF-183F-4BE7-B158-56AEEE9E9F51}" destId="{0219AAA3-90DA-4420-8B90-9A5E99473E50}" srcOrd="0" destOrd="0" presId="urn:microsoft.com/office/officeart/2005/8/layout/cycle2"/>
    <dgm:cxn modelId="{F76F6C33-4B20-4121-9E82-2C45DDAFB518}" srcId="{C3195D39-B09D-4F1A-8A37-1A460364B2B1}" destId="{9391BFF8-79D4-427B-A56B-3C7EA39FDD31}" srcOrd="0" destOrd="0" parTransId="{480BFA97-B9ED-499F-87CC-28058573ECA8}" sibTransId="{44A3D5BF-183F-4BE7-B158-56AEEE9E9F51}"/>
    <dgm:cxn modelId="{BDC9BBC8-6E02-4935-8C6D-1000580B87C8}" type="presOf" srcId="{B5221495-6B6B-4355-95B6-4DA28E7F49FA}" destId="{FC48BAC0-4181-4A25-843D-565A15851B1A}" srcOrd="0" destOrd="0" presId="urn:microsoft.com/office/officeart/2005/8/layout/cycle2"/>
    <dgm:cxn modelId="{63BC04A8-DE4D-4840-A4A5-8431444FB939}" type="presOf" srcId="{9391BFF8-79D4-427B-A56B-3C7EA39FDD31}" destId="{06FDE7C7-5C4F-4ED8-963E-43C0DC5B2397}" srcOrd="0" destOrd="0" presId="urn:microsoft.com/office/officeart/2005/8/layout/cycle2"/>
    <dgm:cxn modelId="{663A573E-21F3-4A9C-8748-4EEA273887F2}" type="presOf" srcId="{45635735-9F45-47A4-B9B7-84F1519DEA31}" destId="{97E3F664-3ED9-492E-BCFA-1518B2DFB8A1}" srcOrd="1" destOrd="0" presId="urn:microsoft.com/office/officeart/2005/8/layout/cycle2"/>
    <dgm:cxn modelId="{A5323F66-384B-497A-96FD-B609620152BE}" type="presOf" srcId="{45635735-9F45-47A4-B9B7-84F1519DEA31}" destId="{2CD65EBE-5B58-4967-9E69-D58D3AD6421D}" srcOrd="0" destOrd="0" presId="urn:microsoft.com/office/officeart/2005/8/layout/cycle2"/>
    <dgm:cxn modelId="{48B64F1D-E638-4ECC-8CE9-6E5719715158}" srcId="{C3195D39-B09D-4F1A-8A37-1A460364B2B1}" destId="{B5221495-6B6B-4355-95B6-4DA28E7F49FA}" srcOrd="1" destOrd="0" parTransId="{E4F1B826-1F12-4239-A197-865F37397F73}" sibTransId="{45635735-9F45-47A4-B9B7-84F1519DEA31}"/>
    <dgm:cxn modelId="{FC4F9176-25B3-4FE6-B421-355380D37869}" type="presOf" srcId="{C3195D39-B09D-4F1A-8A37-1A460364B2B1}" destId="{2687910F-40C3-43B8-A8E8-46FBADDEFD15}" srcOrd="0" destOrd="0" presId="urn:microsoft.com/office/officeart/2005/8/layout/cycle2"/>
    <dgm:cxn modelId="{5C282DA8-7D72-4FB7-A31E-56B4C3565645}" type="presOf" srcId="{44A3D5BF-183F-4BE7-B158-56AEEE9E9F51}" destId="{4581A142-2D96-4AFE-96DA-6A569DAC9938}" srcOrd="1" destOrd="0" presId="urn:microsoft.com/office/officeart/2005/8/layout/cycle2"/>
    <dgm:cxn modelId="{1F34B735-5B78-4400-8C01-BE9143457F67}" type="presParOf" srcId="{2687910F-40C3-43B8-A8E8-46FBADDEFD15}" destId="{06FDE7C7-5C4F-4ED8-963E-43C0DC5B2397}" srcOrd="0" destOrd="0" presId="urn:microsoft.com/office/officeart/2005/8/layout/cycle2"/>
    <dgm:cxn modelId="{ABE91AC0-9464-437D-A3FB-63461A7DC4C9}" type="presParOf" srcId="{2687910F-40C3-43B8-A8E8-46FBADDEFD15}" destId="{0219AAA3-90DA-4420-8B90-9A5E99473E50}" srcOrd="1" destOrd="0" presId="urn:microsoft.com/office/officeart/2005/8/layout/cycle2"/>
    <dgm:cxn modelId="{3F9111C7-953D-45F1-ADF3-23E9468B520E}" type="presParOf" srcId="{0219AAA3-90DA-4420-8B90-9A5E99473E50}" destId="{4581A142-2D96-4AFE-96DA-6A569DAC9938}" srcOrd="0" destOrd="0" presId="urn:microsoft.com/office/officeart/2005/8/layout/cycle2"/>
    <dgm:cxn modelId="{4C803344-AE39-4CF3-8531-17124015D5E5}" type="presParOf" srcId="{2687910F-40C3-43B8-A8E8-46FBADDEFD15}" destId="{FC48BAC0-4181-4A25-843D-565A15851B1A}" srcOrd="2" destOrd="0" presId="urn:microsoft.com/office/officeart/2005/8/layout/cycle2"/>
    <dgm:cxn modelId="{13D85E04-DDCC-4E29-92D5-5F4867C4D6F6}" type="presParOf" srcId="{2687910F-40C3-43B8-A8E8-46FBADDEFD15}" destId="{2CD65EBE-5B58-4967-9E69-D58D3AD6421D}" srcOrd="3" destOrd="0" presId="urn:microsoft.com/office/officeart/2005/8/layout/cycle2"/>
    <dgm:cxn modelId="{E9C220E5-275A-4BB2-9907-CEB912C07B36}" type="presParOf" srcId="{2CD65EBE-5B58-4967-9E69-D58D3AD6421D}" destId="{97E3F664-3ED9-492E-BCFA-1518B2DFB8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DE7C7-5C4F-4ED8-963E-43C0DC5B2397}">
      <dsp:nvSpPr>
        <dsp:cNvPr id="0" name=""/>
        <dsp:cNvSpPr/>
      </dsp:nvSpPr>
      <dsp:spPr>
        <a:xfrm>
          <a:off x="436" y="675783"/>
          <a:ext cx="2072140" cy="207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400" kern="1200" dirty="0" smtClean="0"/>
            <a:t>Product </a:t>
          </a:r>
          <a:r>
            <a:rPr lang="nl-BE" sz="3400" kern="1200" dirty="0" err="1" smtClean="0"/>
            <a:t>centric</a:t>
          </a:r>
          <a:endParaRPr lang="en-GB" sz="3400" kern="1200" dirty="0"/>
        </a:p>
      </dsp:txBody>
      <dsp:txXfrm>
        <a:off x="303894" y="979241"/>
        <a:ext cx="1465224" cy="1465224"/>
      </dsp:txXfrm>
    </dsp:sp>
    <dsp:sp modelId="{0219AAA3-90DA-4420-8B90-9A5E99473E50}">
      <dsp:nvSpPr>
        <dsp:cNvPr id="0" name=""/>
        <dsp:cNvSpPr/>
      </dsp:nvSpPr>
      <dsp:spPr>
        <a:xfrm>
          <a:off x="1911235" y="382894"/>
          <a:ext cx="1292327" cy="699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1911235" y="522763"/>
        <a:ext cx="1082523" cy="419609"/>
      </dsp:txXfrm>
    </dsp:sp>
    <dsp:sp modelId="{FC48BAC0-4181-4A25-843D-565A15851B1A}">
      <dsp:nvSpPr>
        <dsp:cNvPr id="0" name=""/>
        <dsp:cNvSpPr/>
      </dsp:nvSpPr>
      <dsp:spPr>
        <a:xfrm>
          <a:off x="3115373" y="675783"/>
          <a:ext cx="2072140" cy="207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400" kern="1200" dirty="0" smtClean="0"/>
            <a:t>Client </a:t>
          </a:r>
          <a:r>
            <a:rPr lang="nl-BE" sz="3400" kern="1200" dirty="0" err="1" smtClean="0"/>
            <a:t>centric</a:t>
          </a:r>
          <a:endParaRPr lang="en-GB" sz="3400" kern="1200" dirty="0"/>
        </a:p>
      </dsp:txBody>
      <dsp:txXfrm>
        <a:off x="3418831" y="979241"/>
        <a:ext cx="1465224" cy="1465224"/>
      </dsp:txXfrm>
    </dsp:sp>
    <dsp:sp modelId="{2CD65EBE-5B58-4967-9E69-D58D3AD6421D}">
      <dsp:nvSpPr>
        <dsp:cNvPr id="0" name=""/>
        <dsp:cNvSpPr/>
      </dsp:nvSpPr>
      <dsp:spPr>
        <a:xfrm rot="10800000">
          <a:off x="1984386" y="2341465"/>
          <a:ext cx="1292327" cy="699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 rot="10800000">
        <a:off x="2194190" y="2481334"/>
        <a:ext cx="1082523" cy="41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2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4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2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5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6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4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6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3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0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1975-F20B-4C6C-9B3C-718050896BAE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0DA5-B783-4A13-B016-D85F353AA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962" y="2035703"/>
            <a:ext cx="6053169" cy="1215496"/>
          </a:xfrm>
        </p:spPr>
        <p:txBody>
          <a:bodyPr>
            <a:noAutofit/>
          </a:bodyPr>
          <a:lstStyle/>
          <a:p>
            <a:r>
              <a:rPr lang="nl-BE" sz="3200" dirty="0" smtClean="0"/>
              <a:t>ECMI Workshop</a:t>
            </a:r>
          </a:p>
          <a:p>
            <a:r>
              <a:rPr lang="nl-BE" sz="3200" dirty="0" smtClean="0"/>
              <a:t>Investor </a:t>
            </a:r>
            <a:r>
              <a:rPr lang="nl-BE" sz="3200" dirty="0" err="1" smtClean="0"/>
              <a:t>Protection</a:t>
            </a:r>
            <a:r>
              <a:rPr lang="nl-BE" sz="3200" dirty="0" smtClean="0"/>
              <a:t> </a:t>
            </a:r>
            <a:r>
              <a:rPr lang="nl-BE" sz="3200" dirty="0" err="1" smtClean="0"/>
              <a:t>under</a:t>
            </a:r>
            <a:r>
              <a:rPr lang="nl-BE" sz="3200" dirty="0" smtClean="0"/>
              <a:t> MIFID II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6267" y="1380066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6455" y="5537199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 smtClean="0"/>
              <a:t>Joris Lauwers, KBC </a:t>
            </a:r>
            <a:r>
              <a:rPr lang="nl-BE" dirty="0" err="1" smtClean="0"/>
              <a:t>Asset</a:t>
            </a:r>
            <a:r>
              <a:rPr lang="nl-BE" dirty="0" smtClean="0"/>
              <a:t> Management</a:t>
            </a:r>
          </a:p>
          <a:p>
            <a:pPr algn="l"/>
            <a:r>
              <a:rPr lang="nl-BE" dirty="0" smtClean="0"/>
              <a:t>September 26,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91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67" y="164571"/>
            <a:ext cx="7236509" cy="1215496"/>
          </a:xfrm>
        </p:spPr>
        <p:txBody>
          <a:bodyPr>
            <a:normAutofit/>
          </a:bodyPr>
          <a:lstStyle/>
          <a:p>
            <a:r>
              <a:rPr lang="nl-BE" sz="4800" dirty="0" smtClean="0"/>
              <a:t>Target Market - EMT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59" y="0"/>
            <a:ext cx="4554141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86267" y="1380066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6267" y="1557867"/>
            <a:ext cx="6900333" cy="400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ESMA </a:t>
            </a:r>
            <a:r>
              <a:rPr lang="nl-BE" dirty="0" err="1" smtClean="0"/>
              <a:t>Guidance</a:t>
            </a:r>
            <a:r>
              <a:rPr lang="nl-BE" dirty="0" smtClean="0"/>
              <a:t> date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June</a:t>
            </a:r>
            <a:r>
              <a:rPr lang="nl-BE" dirty="0" smtClean="0"/>
              <a:t> 2017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Sector </a:t>
            </a:r>
            <a:r>
              <a:rPr lang="nl-BE" dirty="0" err="1" smtClean="0"/>
              <a:t>initiative</a:t>
            </a:r>
            <a:r>
              <a:rPr lang="nl-BE" dirty="0" smtClean="0"/>
              <a:t>: ‘European </a:t>
            </a:r>
            <a:r>
              <a:rPr lang="nl-BE" dirty="0" err="1" smtClean="0"/>
              <a:t>Mifid</a:t>
            </a:r>
            <a:r>
              <a:rPr lang="nl-BE" dirty="0" smtClean="0"/>
              <a:t> Template’ </a:t>
            </a:r>
            <a:r>
              <a:rPr lang="nl-BE" dirty="0" err="1" smtClean="0"/>
              <a:t>gives</a:t>
            </a:r>
            <a:r>
              <a:rPr lang="nl-BE" dirty="0" smtClean="0"/>
              <a:t> </a:t>
            </a:r>
            <a:r>
              <a:rPr lang="nl-BE" dirty="0" err="1" smtClean="0"/>
              <a:t>clear</a:t>
            </a:r>
            <a:r>
              <a:rPr lang="nl-BE" dirty="0" smtClean="0"/>
              <a:t> </a:t>
            </a:r>
            <a:r>
              <a:rPr lang="nl-BE" dirty="0" err="1" smtClean="0"/>
              <a:t>guidance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manufacturers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UCITS or AIF management companies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Works well in </a:t>
            </a:r>
            <a:r>
              <a:rPr lang="nl-BE" dirty="0" err="1" smtClean="0"/>
              <a:t>practice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classify</a:t>
            </a:r>
            <a:r>
              <a:rPr lang="nl-BE" dirty="0" smtClean="0"/>
              <a:t> funds, </a:t>
            </a:r>
            <a:r>
              <a:rPr lang="nl-BE" dirty="0" err="1" smtClean="0"/>
              <a:t>less</a:t>
            </a:r>
            <a:r>
              <a:rPr lang="nl-BE" dirty="0" smtClean="0"/>
              <a:t> easy </a:t>
            </a:r>
            <a:r>
              <a:rPr lang="nl-BE" dirty="0" err="1" smtClean="0"/>
              <a:t>for</a:t>
            </a:r>
            <a:r>
              <a:rPr lang="nl-BE" dirty="0" smtClean="0"/>
              <a:t>  </a:t>
            </a:r>
            <a:r>
              <a:rPr lang="nl-BE" dirty="0" err="1" smtClean="0"/>
              <a:t>other</a:t>
            </a:r>
            <a:r>
              <a:rPr lang="nl-BE" dirty="0" smtClean="0"/>
              <a:t> types of </a:t>
            </a:r>
            <a:r>
              <a:rPr lang="nl-BE" dirty="0" err="1" smtClean="0"/>
              <a:t>products</a:t>
            </a: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Elements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clear</a:t>
            </a:r>
            <a:r>
              <a:rPr lang="nl-BE" dirty="0" smtClean="0"/>
              <a:t> out </a:t>
            </a:r>
            <a:r>
              <a:rPr lang="nl-BE" dirty="0" err="1" smtClean="0"/>
              <a:t>further</a:t>
            </a:r>
            <a:endParaRPr lang="nl-BE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Eg </a:t>
            </a:r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exactly</a:t>
            </a:r>
            <a:r>
              <a:rPr lang="nl-BE" dirty="0" smtClean="0"/>
              <a:t> ‘</a:t>
            </a:r>
            <a:r>
              <a:rPr lang="nl-BE" dirty="0" err="1" smtClean="0"/>
              <a:t>capital</a:t>
            </a:r>
            <a:r>
              <a:rPr lang="nl-BE" dirty="0" smtClean="0"/>
              <a:t> </a:t>
            </a:r>
            <a:r>
              <a:rPr lang="nl-BE" dirty="0" err="1" smtClean="0"/>
              <a:t>preservation</a:t>
            </a:r>
            <a:r>
              <a:rPr lang="nl-BE" dirty="0" smtClean="0"/>
              <a:t>’ 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Eg 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assess</a:t>
            </a:r>
            <a:r>
              <a:rPr lang="nl-BE" dirty="0" smtClean="0"/>
              <a:t> ‘</a:t>
            </a:r>
            <a:r>
              <a:rPr lang="nl-BE" dirty="0" err="1" smtClean="0"/>
              <a:t>leverage</a:t>
            </a:r>
            <a:r>
              <a:rPr lang="nl-BE" dirty="0" smtClean="0"/>
              <a:t>’ 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03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86267" y="1380066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6266" y="1552467"/>
            <a:ext cx="7050243" cy="482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ESMA </a:t>
            </a:r>
            <a:r>
              <a:rPr lang="nl-BE" dirty="0" err="1" smtClean="0"/>
              <a:t>requires</a:t>
            </a:r>
            <a:r>
              <a:rPr lang="nl-BE" dirty="0" smtClean="0"/>
              <a:t> the </a:t>
            </a:r>
            <a:r>
              <a:rPr lang="nl-BE" dirty="0" err="1" smtClean="0"/>
              <a:t>use</a:t>
            </a:r>
            <a:r>
              <a:rPr lang="nl-BE" dirty="0" smtClean="0"/>
              <a:t> of PRIIPS SRI </a:t>
            </a:r>
            <a:r>
              <a:rPr lang="nl-BE" dirty="0" err="1" smtClean="0"/>
              <a:t>and</a:t>
            </a:r>
            <a:r>
              <a:rPr lang="nl-BE" dirty="0" smtClean="0"/>
              <a:t> UCITS SRRI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Both score risk on a </a:t>
            </a:r>
            <a:r>
              <a:rPr lang="nl-BE" dirty="0" err="1" smtClean="0"/>
              <a:t>scale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1 – 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b="1" dirty="0" smtClean="0"/>
              <a:t>UCITS SRRI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Market </a:t>
            </a:r>
            <a:r>
              <a:rPr lang="nl-BE" dirty="0" err="1" smtClean="0"/>
              <a:t>Volatility</a:t>
            </a:r>
            <a:endParaRPr lang="nl-BE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Smaller </a:t>
            </a:r>
            <a:r>
              <a:rPr lang="nl-BE" dirty="0" err="1" smtClean="0"/>
              <a:t>Volatility</a:t>
            </a:r>
            <a:r>
              <a:rPr lang="nl-BE" dirty="0" smtClean="0"/>
              <a:t> bands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b="1" dirty="0" smtClean="0"/>
              <a:t>PRIIPS SRI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Market </a:t>
            </a:r>
            <a:r>
              <a:rPr lang="nl-BE" dirty="0" err="1" smtClean="0"/>
              <a:t>Volatility</a:t>
            </a:r>
            <a:r>
              <a:rPr lang="nl-BE" dirty="0" smtClean="0"/>
              <a:t> &amp; Credit Risk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Wide </a:t>
            </a:r>
            <a:r>
              <a:rPr lang="nl-BE" dirty="0" err="1" smtClean="0"/>
              <a:t>Volatility</a:t>
            </a:r>
            <a:r>
              <a:rPr lang="nl-BE" dirty="0" smtClean="0"/>
              <a:t> bands (~ </a:t>
            </a:r>
            <a:r>
              <a:rPr lang="nl-BE" dirty="0" err="1" smtClean="0"/>
              <a:t>VaR</a:t>
            </a:r>
            <a:r>
              <a:rPr lang="nl-BE" dirty="0" smtClean="0"/>
              <a:t> equivalent </a:t>
            </a:r>
            <a:r>
              <a:rPr lang="nl-BE" dirty="0" err="1" smtClean="0"/>
              <a:t>Volatility</a:t>
            </a:r>
            <a:r>
              <a:rPr lang="nl-BE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Typical</a:t>
            </a:r>
            <a:r>
              <a:rPr lang="nl-BE" dirty="0" smtClean="0"/>
              <a:t> </a:t>
            </a:r>
            <a:r>
              <a:rPr lang="nl-BE" dirty="0" err="1" smtClean="0"/>
              <a:t>Equity</a:t>
            </a:r>
            <a:r>
              <a:rPr lang="nl-BE" dirty="0" smtClean="0"/>
              <a:t> fund has </a:t>
            </a:r>
            <a:r>
              <a:rPr lang="nl-BE" dirty="0" err="1" smtClean="0"/>
              <a:t>an</a:t>
            </a:r>
            <a:r>
              <a:rPr lang="nl-BE" dirty="0" smtClean="0"/>
              <a:t> PRIIPS SRI of 4 </a:t>
            </a:r>
            <a:r>
              <a:rPr lang="nl-BE" dirty="0" err="1" smtClean="0"/>
              <a:t>and</a:t>
            </a:r>
            <a:r>
              <a:rPr lang="nl-BE" dirty="0" smtClean="0"/>
              <a:t> a UCITS SRRI of 5 or 6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Confuses</a:t>
            </a:r>
            <a:r>
              <a:rPr lang="nl-BE" dirty="0" smtClean="0"/>
              <a:t> </a:t>
            </a:r>
            <a:r>
              <a:rPr lang="nl-BE" dirty="0" err="1" smtClean="0"/>
              <a:t>distributors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Client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5" r="16888"/>
          <a:stretch/>
        </p:blipFill>
        <p:spPr>
          <a:xfrm>
            <a:off x="7638000" y="0"/>
            <a:ext cx="4554000" cy="68472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164570"/>
            <a:ext cx="7236509" cy="1215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800" dirty="0" smtClean="0"/>
              <a:t>Target Market </a:t>
            </a:r>
          </a:p>
          <a:p>
            <a:r>
              <a:rPr lang="nl-BE" sz="3000" dirty="0" smtClean="0"/>
              <a:t>Risk </a:t>
            </a:r>
            <a:r>
              <a:rPr lang="nl-BE" sz="3000" dirty="0" err="1" smtClean="0"/>
              <a:t>Tolerance</a:t>
            </a:r>
            <a:r>
              <a:rPr lang="nl-BE" sz="3000" dirty="0" smtClean="0"/>
              <a:t> Assessment</a:t>
            </a:r>
            <a:endParaRPr lang="nl-BE" sz="4800" dirty="0" smtClean="0"/>
          </a:p>
        </p:txBody>
      </p:sp>
    </p:spTree>
    <p:extLst>
      <p:ext uri="{BB962C8B-B14F-4D97-AF65-F5344CB8AC3E}">
        <p14:creationId xmlns:p14="http://schemas.microsoft.com/office/powerpoint/2010/main" val="26690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71992" y="4637616"/>
            <a:ext cx="6696082" cy="1871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Product </a:t>
            </a:r>
            <a:r>
              <a:rPr lang="nl-BE" dirty="0" err="1" smtClean="0"/>
              <a:t>Currency</a:t>
            </a:r>
            <a:r>
              <a:rPr lang="nl-BE" dirty="0" smtClean="0"/>
              <a:t> versus Investor Home </a:t>
            </a:r>
            <a:r>
              <a:rPr lang="nl-BE" dirty="0" err="1" smtClean="0"/>
              <a:t>Currency</a:t>
            </a: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KBC </a:t>
            </a:r>
            <a:r>
              <a:rPr lang="nl-BE" dirty="0" err="1" smtClean="0"/>
              <a:t>client</a:t>
            </a:r>
            <a:r>
              <a:rPr lang="nl-BE" dirty="0" smtClean="0"/>
              <a:t> </a:t>
            </a:r>
            <a:r>
              <a:rPr lang="nl-BE" dirty="0" err="1" smtClean="0"/>
              <a:t>centric</a:t>
            </a:r>
            <a:r>
              <a:rPr lang="nl-BE" dirty="0" smtClean="0"/>
              <a:t> ‘product score’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Stand </a:t>
            </a:r>
            <a:r>
              <a:rPr lang="nl-BE" dirty="0" err="1" smtClean="0"/>
              <a:t>alone</a:t>
            </a:r>
            <a:r>
              <a:rPr lang="nl-BE" dirty="0" smtClean="0"/>
              <a:t> product approach versus Portfolio approach</a:t>
            </a:r>
          </a:p>
          <a:p>
            <a:pPr algn="l"/>
            <a:endParaRPr lang="nl-BE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6266" y="4089399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7"/>
          <a:stretch/>
        </p:blipFill>
        <p:spPr>
          <a:xfrm>
            <a:off x="7638000" y="0"/>
            <a:ext cx="4554000" cy="6858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64576976"/>
              </p:ext>
            </p:extLst>
          </p:nvPr>
        </p:nvGraphicFramePr>
        <p:xfrm>
          <a:off x="993775" y="1296988"/>
          <a:ext cx="5187950" cy="342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ubtitle 2"/>
          <p:cNvSpPr txBox="1">
            <a:spLocks/>
          </p:cNvSpPr>
          <p:nvPr/>
        </p:nvSpPr>
        <p:spPr>
          <a:xfrm>
            <a:off x="186266" y="164571"/>
            <a:ext cx="7236509" cy="1215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6900" dirty="0" smtClean="0"/>
              <a:t>Bridge </a:t>
            </a:r>
            <a:r>
              <a:rPr lang="nl-BE" sz="6900" dirty="0" err="1" smtClean="0"/>
              <a:t>between</a:t>
            </a:r>
            <a:endParaRPr lang="nl-BE" sz="6900" dirty="0" smtClean="0"/>
          </a:p>
          <a:p>
            <a:r>
              <a:rPr lang="nl-BE" sz="4800" dirty="0" smtClean="0"/>
              <a:t>Product </a:t>
            </a:r>
            <a:r>
              <a:rPr lang="nl-BE" sz="4800" dirty="0" err="1" smtClean="0"/>
              <a:t>Manufacturer</a:t>
            </a:r>
            <a:r>
              <a:rPr lang="nl-BE" sz="4800" dirty="0" smtClean="0"/>
              <a:t> </a:t>
            </a:r>
            <a:r>
              <a:rPr lang="nl-BE" sz="4800" dirty="0" err="1" smtClean="0"/>
              <a:t>and</a:t>
            </a:r>
            <a:r>
              <a:rPr lang="nl-BE" sz="4800" dirty="0" smtClean="0"/>
              <a:t> </a:t>
            </a:r>
            <a:r>
              <a:rPr lang="nl-BE" sz="4800" dirty="0" err="1" smtClean="0"/>
              <a:t>Distributor</a:t>
            </a:r>
            <a:endParaRPr lang="nl-BE" sz="4800" dirty="0" smtClean="0"/>
          </a:p>
        </p:txBody>
      </p:sp>
    </p:spTree>
    <p:extLst>
      <p:ext uri="{BB962C8B-B14F-4D97-AF65-F5344CB8AC3E}">
        <p14:creationId xmlns:p14="http://schemas.microsoft.com/office/powerpoint/2010/main" val="30598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86267" y="1519518"/>
            <a:ext cx="7007909" cy="505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 smtClean="0"/>
          </a:p>
          <a:p>
            <a:pPr algn="l"/>
            <a:r>
              <a:rPr lang="nl-BE" dirty="0" smtClean="0"/>
              <a:t>PRIIPS / MIFID2 / IDD / </a:t>
            </a:r>
            <a:r>
              <a:rPr lang="nl-BE" dirty="0" err="1" smtClean="0"/>
              <a:t>Differences</a:t>
            </a:r>
            <a:r>
              <a:rPr lang="nl-BE" dirty="0" smtClean="0"/>
              <a:t> in </a:t>
            </a:r>
            <a:r>
              <a:rPr lang="nl-BE" dirty="0" err="1" smtClean="0"/>
              <a:t>national</a:t>
            </a:r>
            <a:r>
              <a:rPr lang="nl-BE" dirty="0" smtClean="0"/>
              <a:t> </a:t>
            </a:r>
            <a:r>
              <a:rPr lang="nl-BE" dirty="0" err="1" smtClean="0"/>
              <a:t>legislations</a:t>
            </a:r>
            <a:endParaRPr lang="nl-BE" dirty="0"/>
          </a:p>
          <a:p>
            <a:pPr algn="l"/>
            <a:endParaRPr lang="nl-BE" dirty="0" smtClean="0"/>
          </a:p>
          <a:p>
            <a:pPr algn="l"/>
            <a:r>
              <a:rPr lang="nl-BE" dirty="0" err="1" smtClean="0"/>
              <a:t>Examples</a:t>
            </a: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Why</a:t>
            </a:r>
            <a:r>
              <a:rPr lang="nl-BE" dirty="0" smtClean="0"/>
              <a:t> different </a:t>
            </a:r>
            <a:r>
              <a:rPr lang="nl-BE" dirty="0" err="1" smtClean="0"/>
              <a:t>notions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calculate</a:t>
            </a:r>
            <a:r>
              <a:rPr lang="nl-BE" dirty="0" smtClean="0"/>
              <a:t> </a:t>
            </a:r>
            <a:r>
              <a:rPr lang="nl-BE" dirty="0" err="1" smtClean="0"/>
              <a:t>costs</a:t>
            </a:r>
            <a:r>
              <a:rPr lang="nl-BE" dirty="0" smtClean="0"/>
              <a:t>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Different </a:t>
            </a:r>
            <a:r>
              <a:rPr lang="nl-BE" dirty="0" err="1" smtClean="0"/>
              <a:t>notions</a:t>
            </a:r>
            <a:r>
              <a:rPr lang="nl-BE" dirty="0" smtClean="0"/>
              <a:t> on ‘complex </a:t>
            </a:r>
            <a:r>
              <a:rPr lang="nl-BE" dirty="0" err="1" smtClean="0"/>
              <a:t>products</a:t>
            </a:r>
            <a:r>
              <a:rPr lang="nl-BE" dirty="0" smtClean="0"/>
              <a:t>’</a:t>
            </a:r>
            <a:endParaRPr lang="nl-BE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PRIIPS </a:t>
            </a:r>
            <a:r>
              <a:rPr lang="nl-BE" dirty="0" err="1" smtClean="0"/>
              <a:t>comprehension</a:t>
            </a:r>
            <a:r>
              <a:rPr lang="nl-BE" dirty="0" smtClean="0"/>
              <a:t>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MIFID </a:t>
            </a:r>
            <a:r>
              <a:rPr lang="nl-BE" dirty="0" err="1" smtClean="0"/>
              <a:t>notion</a:t>
            </a:r>
            <a:r>
              <a:rPr lang="nl-BE" dirty="0" smtClean="0"/>
              <a:t> of </a:t>
            </a:r>
            <a:r>
              <a:rPr lang="nl-BE" dirty="0" err="1" smtClean="0"/>
              <a:t>complexity</a:t>
            </a:r>
            <a:r>
              <a:rPr lang="nl-BE" dirty="0" smtClean="0"/>
              <a:t> (</a:t>
            </a:r>
            <a:r>
              <a:rPr lang="nl-BE" dirty="0" err="1" smtClean="0"/>
              <a:t>structured</a:t>
            </a:r>
            <a:r>
              <a:rPr lang="nl-BE" dirty="0"/>
              <a:t> </a:t>
            </a:r>
            <a:r>
              <a:rPr lang="nl-BE" dirty="0" smtClean="0"/>
              <a:t>fund AIF)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Belgium: moratorium on </a:t>
            </a:r>
            <a:r>
              <a:rPr lang="nl-BE" dirty="0" err="1" smtClean="0"/>
              <a:t>unnecesary</a:t>
            </a:r>
            <a:r>
              <a:rPr lang="nl-BE" dirty="0" smtClean="0"/>
              <a:t> complex </a:t>
            </a:r>
            <a:r>
              <a:rPr lang="nl-BE" dirty="0" err="1" smtClean="0"/>
              <a:t>products</a:t>
            </a:r>
            <a:endParaRPr lang="nl-BE" dirty="0"/>
          </a:p>
          <a:p>
            <a:pPr algn="l"/>
            <a:endParaRPr lang="nl-BE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6266" y="4089399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6"/>
          <a:stretch/>
        </p:blipFill>
        <p:spPr>
          <a:xfrm>
            <a:off x="7638000" y="0"/>
            <a:ext cx="455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86266" y="164570"/>
            <a:ext cx="7236509" cy="1215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6900" dirty="0" err="1" smtClean="0"/>
              <a:t>Regulatory</a:t>
            </a:r>
            <a:r>
              <a:rPr lang="nl-BE" sz="6900" dirty="0" smtClean="0"/>
              <a:t> Patchwork</a:t>
            </a:r>
          </a:p>
          <a:p>
            <a:r>
              <a:rPr lang="nl-BE" sz="4800" dirty="0" smtClean="0"/>
              <a:t>Does </a:t>
            </a:r>
            <a:r>
              <a:rPr lang="nl-BE" sz="4800" dirty="0" err="1" smtClean="0"/>
              <a:t>it</a:t>
            </a:r>
            <a:r>
              <a:rPr lang="nl-BE" sz="4800" dirty="0" smtClean="0"/>
              <a:t> </a:t>
            </a:r>
            <a:r>
              <a:rPr lang="nl-BE" sz="4800" dirty="0" err="1" smtClean="0"/>
              <a:t>enhance</a:t>
            </a:r>
            <a:r>
              <a:rPr lang="nl-BE" sz="4800" dirty="0" smtClean="0"/>
              <a:t> </a:t>
            </a:r>
            <a:r>
              <a:rPr lang="nl-BE" sz="4800" dirty="0" err="1" smtClean="0"/>
              <a:t>investor</a:t>
            </a:r>
            <a:r>
              <a:rPr lang="nl-BE" sz="4800" dirty="0" smtClean="0"/>
              <a:t> </a:t>
            </a:r>
            <a:r>
              <a:rPr lang="nl-BE" sz="4800" dirty="0" err="1" smtClean="0"/>
              <a:t>protection</a:t>
            </a:r>
            <a:r>
              <a:rPr lang="nl-BE" sz="4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07289" y="1821079"/>
            <a:ext cx="6940675" cy="4552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Standardised</a:t>
            </a:r>
            <a:r>
              <a:rPr lang="nl-BE" dirty="0" smtClean="0"/>
              <a:t> / </a:t>
            </a:r>
            <a:r>
              <a:rPr lang="nl-BE" dirty="0" err="1" smtClean="0"/>
              <a:t>automated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mass</a:t>
            </a:r>
            <a:r>
              <a:rPr lang="nl-BE" dirty="0" smtClean="0"/>
              <a:t> </a:t>
            </a:r>
            <a:r>
              <a:rPr lang="nl-BE" dirty="0" err="1" smtClean="0"/>
              <a:t>retail</a:t>
            </a:r>
            <a:endParaRPr lang="nl-BE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Structured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/>
              <a:t>s</a:t>
            </a:r>
            <a:r>
              <a:rPr lang="nl-BE" dirty="0" err="1" smtClean="0"/>
              <a:t>tandardised</a:t>
            </a:r>
            <a:r>
              <a:rPr lang="nl-BE" dirty="0" smtClean="0"/>
              <a:t> </a:t>
            </a:r>
            <a:r>
              <a:rPr lang="nl-BE" dirty="0" err="1" smtClean="0"/>
              <a:t>advise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endParaRPr lang="nl-BE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Digital </a:t>
            </a:r>
            <a:r>
              <a:rPr lang="nl-BE" dirty="0" err="1" smtClean="0"/>
              <a:t>transformation</a:t>
            </a:r>
            <a:r>
              <a:rPr lang="nl-BE" dirty="0" smtClean="0"/>
              <a:t> in financial sector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New digital </a:t>
            </a:r>
            <a:r>
              <a:rPr lang="nl-BE" dirty="0" err="1" smtClean="0"/>
              <a:t>players</a:t>
            </a:r>
            <a:r>
              <a:rPr lang="nl-BE" dirty="0" smtClean="0"/>
              <a:t> 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Execution</a:t>
            </a:r>
            <a:r>
              <a:rPr lang="nl-BE" dirty="0" smtClean="0"/>
              <a:t> </a:t>
            </a:r>
            <a:r>
              <a:rPr lang="nl-BE" dirty="0" err="1"/>
              <a:t>o</a:t>
            </a:r>
            <a:r>
              <a:rPr lang="nl-BE" dirty="0" err="1" smtClean="0"/>
              <a:t>nly</a:t>
            </a: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Individualised</a:t>
            </a:r>
            <a:r>
              <a:rPr lang="nl-BE" dirty="0" smtClean="0"/>
              <a:t>  </a:t>
            </a:r>
            <a:r>
              <a:rPr lang="nl-BE" dirty="0" err="1" smtClean="0"/>
              <a:t>for</a:t>
            </a:r>
            <a:r>
              <a:rPr lang="nl-BE" dirty="0" smtClean="0"/>
              <a:t> top segment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For </a:t>
            </a:r>
            <a:r>
              <a:rPr lang="nl-BE" dirty="0" err="1" smtClean="0"/>
              <a:t>those</a:t>
            </a:r>
            <a:r>
              <a:rPr lang="nl-BE" dirty="0" smtClean="0"/>
              <a:t> </a:t>
            </a:r>
            <a:r>
              <a:rPr lang="nl-BE" dirty="0" err="1" smtClean="0"/>
              <a:t>who</a:t>
            </a:r>
            <a:r>
              <a:rPr lang="nl-BE" dirty="0" smtClean="0"/>
              <a:t> are </a:t>
            </a:r>
            <a:r>
              <a:rPr lang="nl-BE" dirty="0" err="1" smtClean="0"/>
              <a:t>willing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pay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endParaRPr lang="nl-BE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Personal </a:t>
            </a:r>
            <a:r>
              <a:rPr lang="nl-BE" dirty="0" err="1" smtClean="0"/>
              <a:t>quality</a:t>
            </a:r>
            <a:r>
              <a:rPr lang="nl-BE" dirty="0" smtClean="0"/>
              <a:t> service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6266" y="4089399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1"/>
          <a:stretch/>
        </p:blipFill>
        <p:spPr>
          <a:xfrm>
            <a:off x="7638000" y="0"/>
            <a:ext cx="455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86266" y="164570"/>
            <a:ext cx="7236509" cy="1215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6900" dirty="0" err="1" smtClean="0"/>
              <a:t>Where</a:t>
            </a:r>
            <a:endParaRPr lang="nl-BE" sz="6900" dirty="0" smtClean="0"/>
          </a:p>
          <a:p>
            <a:r>
              <a:rPr lang="nl-BE" sz="4800" dirty="0" err="1"/>
              <a:t>w</a:t>
            </a:r>
            <a:r>
              <a:rPr lang="nl-BE" sz="4800" dirty="0" err="1" smtClean="0"/>
              <a:t>ill</a:t>
            </a:r>
            <a:r>
              <a:rPr lang="nl-BE" sz="4800" dirty="0" smtClean="0"/>
              <a:t> </a:t>
            </a:r>
            <a:r>
              <a:rPr lang="nl-BE" sz="4800" dirty="0" err="1" smtClean="0"/>
              <a:t>it</a:t>
            </a:r>
            <a:r>
              <a:rPr lang="nl-BE" sz="4800" dirty="0" smtClean="0"/>
              <a:t> lead </a:t>
            </a:r>
            <a:r>
              <a:rPr lang="nl-BE" sz="4800" dirty="0" err="1" smtClean="0"/>
              <a:t>us</a:t>
            </a:r>
            <a:r>
              <a:rPr lang="nl-BE" sz="4800" dirty="0" smtClean="0"/>
              <a:t> </a:t>
            </a:r>
            <a:r>
              <a:rPr lang="nl-BE" sz="4800" dirty="0" err="1" smtClean="0"/>
              <a:t>from</a:t>
            </a:r>
            <a:r>
              <a:rPr lang="nl-BE" sz="4800" dirty="0" smtClean="0"/>
              <a:t> </a:t>
            </a:r>
            <a:r>
              <a:rPr lang="nl-BE" sz="4800" dirty="0" err="1" smtClean="0"/>
              <a:t>here</a:t>
            </a:r>
            <a:r>
              <a:rPr lang="nl-BE" sz="4800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422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86266" y="1558586"/>
            <a:ext cx="6414558" cy="50304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b="1" dirty="0" smtClean="0"/>
              <a:t>How we </a:t>
            </a:r>
            <a:r>
              <a:rPr lang="nl-BE" b="1" dirty="0" err="1" smtClean="0"/>
              <a:t>interact</a:t>
            </a:r>
            <a:r>
              <a:rPr lang="nl-BE" b="1" dirty="0" smtClean="0"/>
              <a:t> </a:t>
            </a:r>
            <a:r>
              <a:rPr lang="nl-BE" b="1" dirty="0" err="1" smtClean="0"/>
              <a:t>with</a:t>
            </a:r>
            <a:r>
              <a:rPr lang="nl-BE" b="1" dirty="0" smtClean="0"/>
              <a:t> the </a:t>
            </a:r>
            <a:r>
              <a:rPr lang="nl-BE" b="1" dirty="0" err="1" smtClean="0"/>
              <a:t>investor</a:t>
            </a:r>
            <a:endParaRPr lang="nl-BE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Protected</a:t>
            </a:r>
            <a:r>
              <a:rPr lang="nl-BE" dirty="0" smtClean="0"/>
              <a:t> Investor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err="1"/>
              <a:t>suitability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appropriateness</a:t>
            </a:r>
            <a:r>
              <a:rPr lang="nl-BE" dirty="0"/>
              <a:t> </a:t>
            </a:r>
            <a:r>
              <a:rPr lang="nl-BE" dirty="0" smtClean="0"/>
              <a:t>assessment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adviser</a:t>
            </a: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Informed</a:t>
            </a:r>
            <a:r>
              <a:rPr lang="nl-BE" dirty="0" smtClean="0"/>
              <a:t> Investor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Key</a:t>
            </a:r>
            <a:r>
              <a:rPr lang="nl-BE" dirty="0" smtClean="0"/>
              <a:t> information </a:t>
            </a:r>
            <a:r>
              <a:rPr lang="nl-BE" dirty="0" err="1" smtClean="0"/>
              <a:t>documents</a:t>
            </a:r>
            <a:endParaRPr lang="nl-B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Educated</a:t>
            </a:r>
            <a:r>
              <a:rPr lang="nl-BE" dirty="0" smtClean="0"/>
              <a:t> Investor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Let </a:t>
            </a:r>
            <a:r>
              <a:rPr lang="nl-BE" dirty="0" err="1" smtClean="0"/>
              <a:t>us</a:t>
            </a:r>
            <a:r>
              <a:rPr lang="nl-BE" dirty="0" smtClean="0"/>
              <a:t> focus </a:t>
            </a:r>
            <a:r>
              <a:rPr lang="nl-BE" dirty="0" err="1" smtClean="0"/>
              <a:t>much</a:t>
            </a:r>
            <a:r>
              <a:rPr lang="nl-BE" dirty="0" smtClean="0"/>
              <a:t> more on financial </a:t>
            </a:r>
            <a:r>
              <a:rPr lang="nl-BE" dirty="0" err="1" smtClean="0"/>
              <a:t>literacy</a:t>
            </a:r>
            <a:endParaRPr lang="nl-BE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Regulators, </a:t>
            </a:r>
            <a:r>
              <a:rPr lang="nl-BE" dirty="0" err="1" smtClean="0"/>
              <a:t>Industry</a:t>
            </a:r>
            <a:r>
              <a:rPr lang="nl-BE" dirty="0" smtClean="0"/>
              <a:t>, </a:t>
            </a:r>
            <a:r>
              <a:rPr lang="nl-BE" dirty="0" err="1" smtClean="0"/>
              <a:t>goverment</a:t>
            </a:r>
            <a:r>
              <a:rPr lang="nl-BE" dirty="0" smtClean="0"/>
              <a:t> must </a:t>
            </a:r>
            <a:r>
              <a:rPr lang="nl-BE" dirty="0" err="1" smtClean="0"/>
              <a:t>play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endParaRPr lang="nl-BE" dirty="0" smtClean="0"/>
          </a:p>
          <a:p>
            <a:pPr algn="l"/>
            <a:endParaRPr lang="nl-BE" dirty="0" smtClean="0"/>
          </a:p>
          <a:p>
            <a:pPr algn="l"/>
            <a:r>
              <a:rPr lang="nl-BE" b="1" dirty="0" smtClean="0"/>
              <a:t>How we </a:t>
            </a:r>
            <a:r>
              <a:rPr lang="nl-BE" b="1" dirty="0" err="1" smtClean="0"/>
              <a:t>organise</a:t>
            </a:r>
            <a:r>
              <a:rPr lang="nl-BE" b="1" dirty="0" smtClean="0"/>
              <a:t> the financial market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Regulatory</a:t>
            </a:r>
            <a:r>
              <a:rPr lang="nl-BE" dirty="0" smtClean="0"/>
              <a:t> </a:t>
            </a:r>
            <a:r>
              <a:rPr lang="nl-BE" dirty="0" err="1" smtClean="0"/>
              <a:t>convergence</a:t>
            </a:r>
            <a:endParaRPr lang="nl-BE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memberstates</a:t>
            </a:r>
            <a:endParaRPr lang="nl-BE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Between</a:t>
            </a:r>
            <a:r>
              <a:rPr lang="nl-BE" dirty="0" smtClean="0"/>
              <a:t> different </a:t>
            </a:r>
            <a:r>
              <a:rPr lang="nl-BE" dirty="0" err="1" smtClean="0"/>
              <a:t>regulatory</a:t>
            </a:r>
            <a:r>
              <a:rPr lang="nl-BE" dirty="0" smtClean="0"/>
              <a:t> </a:t>
            </a:r>
            <a:r>
              <a:rPr lang="nl-BE" dirty="0" err="1" smtClean="0"/>
              <a:t>streams</a:t>
            </a:r>
            <a:endParaRPr lang="nl-BE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6266" y="4089399"/>
            <a:ext cx="5325533" cy="187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00" y="0"/>
            <a:ext cx="4550400" cy="684250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05091" y="164570"/>
            <a:ext cx="7236509" cy="1215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6900" dirty="0" err="1" smtClean="0"/>
              <a:t>Suggestions</a:t>
            </a:r>
            <a:endParaRPr lang="nl-BE" sz="6900" dirty="0" smtClean="0"/>
          </a:p>
          <a:p>
            <a:r>
              <a:rPr lang="nl-BE" sz="4800" dirty="0" smtClean="0"/>
              <a:t>How </a:t>
            </a:r>
            <a:r>
              <a:rPr lang="nl-BE" sz="4800" dirty="0" err="1" smtClean="0"/>
              <a:t>can</a:t>
            </a:r>
            <a:r>
              <a:rPr lang="nl-BE" sz="4800" dirty="0" smtClean="0"/>
              <a:t> we </a:t>
            </a:r>
            <a:r>
              <a:rPr lang="nl-BE" sz="4800" dirty="0" err="1" smtClean="0"/>
              <a:t>improve</a:t>
            </a:r>
            <a:r>
              <a:rPr lang="nl-BE" sz="4800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179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Lauwers Joris</dc:creator>
  <cp:lastModifiedBy>Apostolos Thomadakis</cp:lastModifiedBy>
  <cp:revision>20</cp:revision>
  <dcterms:created xsi:type="dcterms:W3CDTF">2017-09-22T13:41:50Z</dcterms:created>
  <dcterms:modified xsi:type="dcterms:W3CDTF">2017-09-26T06:23:49Z</dcterms:modified>
</cp:coreProperties>
</file>