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sldIdLst>
    <p:sldId id="256" r:id="rId6"/>
    <p:sldId id="341" r:id="rId7"/>
    <p:sldId id="340" r:id="rId8"/>
    <p:sldId id="348" r:id="rId9"/>
    <p:sldId id="347" r:id="rId10"/>
    <p:sldId id="351" r:id="rId11"/>
    <p:sldId id="313" r:id="rId12"/>
    <p:sldId id="314" r:id="rId13"/>
    <p:sldId id="320" r:id="rId14"/>
    <p:sldId id="344" r:id="rId15"/>
    <p:sldId id="345" r:id="rId16"/>
    <p:sldId id="346" r:id="rId17"/>
    <p:sldId id="352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pos="5552">
          <p15:clr>
            <a:srgbClr val="A4A3A4"/>
          </p15:clr>
        </p15:guide>
        <p15:guide id="3" pos="2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Chone" initials="AC" lastIdx="6" clrIdx="0">
    <p:extLst>
      <p:ext uri="{19B8F6BF-5375-455C-9EA6-DF929625EA0E}">
        <p15:presenceInfo xmlns:p15="http://schemas.microsoft.com/office/powerpoint/2012/main" userId="S-1-5-21-2185327033-2249578784-757867566-2786" providerId="AD"/>
      </p:ext>
    </p:extLst>
  </p:cmAuthor>
  <p:cmAuthor id="2" name="Enza Seminara" initials="ES" lastIdx="1" clrIdx="1">
    <p:extLst>
      <p:ext uri="{19B8F6BF-5375-455C-9EA6-DF929625EA0E}">
        <p15:presenceInfo xmlns:p15="http://schemas.microsoft.com/office/powerpoint/2012/main" userId="S-1-5-21-2185327033-2249578784-757867566-5820" providerId="AD"/>
      </p:ext>
    </p:extLst>
  </p:cmAuthor>
  <p:cmAuthor id="3" name="Clement Boidard" initials="CB" lastIdx="6" clrIdx="2">
    <p:extLst>
      <p:ext uri="{19B8F6BF-5375-455C-9EA6-DF929625EA0E}">
        <p15:presenceInfo xmlns:p15="http://schemas.microsoft.com/office/powerpoint/2012/main" userId="S-1-5-21-2185327033-2249578784-757867566-31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43" autoAdjust="0"/>
  </p:normalViewPr>
  <p:slideViewPr>
    <p:cSldViewPr>
      <p:cViewPr varScale="1">
        <p:scale>
          <a:sx n="109" d="100"/>
          <a:sy n="109" d="100"/>
        </p:scale>
        <p:origin x="1710" y="114"/>
      </p:cViewPr>
      <p:guideLst>
        <p:guide orient="horz" pos="210"/>
        <p:guide pos="5552"/>
        <p:guide pos="2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66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15F447D-FB99-433B-9084-C10B5DCAA9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839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48478" lvl="1" indent="-452521">
              <a:buFont typeface="Arial" panose="020B0604020202020204" pitchFamily="34" charset="0"/>
              <a:buChar char="–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70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50429" lvl="1" indent="-453562">
              <a:buFont typeface="Arial" panose="020B0604020202020204" pitchFamily="34" charset="0"/>
              <a:buChar char="–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045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50429" lvl="1" indent="-453562">
              <a:buFont typeface="Arial" panose="020B0604020202020204" pitchFamily="34" charset="0"/>
              <a:buChar char="–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11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96867"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5F447D-FB99-433B-9084-C10B5DCAA9B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089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48478" lvl="1" indent="-452521">
              <a:buFont typeface="Arial" panose="020B0604020202020204" pitchFamily="34" charset="0"/>
              <a:buChar char="–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065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48478" lvl="1" indent="-452521">
              <a:buFont typeface="Arial" panose="020B0604020202020204" pitchFamily="34" charset="0"/>
              <a:buChar char="–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58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48478" lvl="1" indent="-452521">
              <a:buFont typeface="Arial" panose="020B0604020202020204" pitchFamily="34" charset="0"/>
              <a:buChar char="–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60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422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999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48478" lvl="1" indent="-452521">
              <a:buFont typeface="Arial" panose="020B0604020202020204" pitchFamily="34" charset="0"/>
              <a:buChar char="–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561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48478" lvl="1" indent="-452521">
              <a:buFont typeface="Arial" panose="020B0604020202020204" pitchFamily="34" charset="0"/>
              <a:buChar char="–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347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50429" lvl="1" indent="-453562">
              <a:buFont typeface="Arial" panose="020B0604020202020204" pitchFamily="34" charset="0"/>
              <a:buChar char="–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0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sma_8_V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313" y="341313"/>
            <a:ext cx="23241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p_tite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87650"/>
            <a:ext cx="914400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9744" y="1869281"/>
            <a:ext cx="7329488" cy="407591"/>
          </a:xfrm>
        </p:spPr>
        <p:txBody>
          <a:bodyPr/>
          <a:lstStyle>
            <a:lvl1pPr algn="l">
              <a:defRPr sz="28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9744" y="2349234"/>
            <a:ext cx="7329488" cy="287677"/>
          </a:xfrm>
        </p:spPr>
        <p:txBody>
          <a:bodyPr/>
          <a:lstStyle>
            <a:lvl1pPr marL="0" indent="0" algn="l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908675" y="812800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31. Mai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5908675" y="549539"/>
            <a:ext cx="2895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e-DE" sz="1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de-DE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ESMA REGULAR</a:t>
            </a:r>
            <a:r>
              <a:rPr lang="de-DE" sz="1000" b="1" baseline="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USE</a:t>
            </a:r>
            <a:endParaRPr lang="de-DE" sz="1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6A27-E895-426B-8818-1F56FA878B0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2656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31. Mai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88838"/>
            <a:ext cx="7560840" cy="432023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B889-83D1-4E8B-AD33-795AD071A1A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 smtClean="0"/>
              <a:pPr>
                <a:defRPr/>
              </a:pPr>
              <a:t>31. Mai 2017</a:t>
            </a:fld>
            <a:r>
              <a:rPr lang="de-DE" dirty="0" smtClean="0"/>
              <a:t> </a:t>
            </a:r>
            <a:r>
              <a:rPr lang="de-DE" dirty="0"/>
              <a:t>| 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 baseline="0"/>
            </a:lvl2pPr>
            <a:lvl5pPr>
              <a:defRPr/>
            </a:lvl5pPr>
          </a:lstStyle>
          <a:p>
            <a:pPr lvl="0"/>
            <a:r>
              <a:rPr lang="en-US" dirty="0" smtClean="0"/>
              <a:t>AGENDA</a:t>
            </a:r>
          </a:p>
          <a:p>
            <a:pPr lvl="1"/>
            <a:r>
              <a:rPr lang="en-US" dirty="0" smtClean="0"/>
              <a:t>Agenda point 1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1"/>
            <a:r>
              <a:rPr lang="en-US" dirty="0" smtClean="0"/>
              <a:t>Agenda point 2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B889-83D1-4E8B-AD33-795AD071A1A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59632" y="488838"/>
            <a:ext cx="7560840" cy="432023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31. Mai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  <p:extLst>
      <p:ext uri="{BB962C8B-B14F-4D97-AF65-F5344CB8AC3E}">
        <p14:creationId xmlns:p14="http://schemas.microsoft.com/office/powerpoint/2010/main" val="2582002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9725" y="1165225"/>
            <a:ext cx="4160838" cy="5013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165225"/>
            <a:ext cx="4160837" cy="5013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EF096-EE34-4FCA-AA18-0BD09ED3682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59632" y="488838"/>
            <a:ext cx="7560840" cy="432023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31. Mai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FFD08-48DB-4792-AE07-6359015243A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31. Mai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B8E56-0859-4AA9-935C-A800FF86EDE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31. Mai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FCFE-3EF8-4559-8A19-3D7886D2E23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59632" y="488838"/>
            <a:ext cx="7488832" cy="432023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31. Mai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9725" y="620713"/>
            <a:ext cx="6203950" cy="5557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03E98-5A02-4FF3-88AB-6AB5C4669C6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 rot="5400000">
            <a:off x="5297030" y="3412221"/>
            <a:ext cx="6015038" cy="43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9pPr>
          </a:lstStyle>
          <a:p>
            <a:r>
              <a:rPr lang="en-US" sz="2400" kern="0" dirty="0" smtClean="0"/>
              <a:t>Click to edit Master title style</a:t>
            </a:r>
            <a:endParaRPr lang="en-US" sz="2400" kern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31. Mai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505575"/>
            <a:ext cx="9144000" cy="3603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49375" y="439739"/>
            <a:ext cx="7399089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e-DE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9725" y="1165225"/>
            <a:ext cx="8474075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Click to edit master text styles </a:t>
            </a:r>
          </a:p>
          <a:p>
            <a:pPr lvl="1"/>
            <a:r>
              <a:rPr lang="de-DE" dirty="0" smtClean="0"/>
              <a:t>Second level</a:t>
            </a:r>
          </a:p>
          <a:p>
            <a:pPr lvl="2"/>
            <a:r>
              <a:rPr lang="de-DE" dirty="0" smtClean="0"/>
              <a:t>Third level</a:t>
            </a:r>
          </a:p>
          <a:p>
            <a:pPr lvl="3"/>
            <a:r>
              <a:rPr lang="de-DE" dirty="0" smtClean="0"/>
              <a:t>Fourth level</a:t>
            </a:r>
          </a:p>
          <a:p>
            <a:pPr lvl="4"/>
            <a:r>
              <a:rPr lang="de-DE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9376" y="319088"/>
            <a:ext cx="212407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latin typeface="+mn-lt"/>
              </a:defRPr>
            </a:lvl1pPr>
          </a:lstStyle>
          <a:p>
            <a:pPr>
              <a:defRPr/>
            </a:pPr>
            <a:fld id="{1C3275A3-D81A-4C8E-873C-83F26CC0A2B7}" type="datetime4">
              <a:rPr lang="de-DE" smtClean="0"/>
              <a:pPr>
                <a:defRPr/>
              </a:pPr>
              <a:t>31. Mai 2017</a:t>
            </a:fld>
            <a:r>
              <a:rPr lang="de-DE" dirty="0" smtClean="0"/>
              <a:t> | Location,City</a:t>
            </a: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64413" y="6629400"/>
            <a:ext cx="1439862" cy="9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solidFill>
                  <a:schemeClr val="accent2"/>
                </a:solidFill>
                <a:latin typeface="Calibri Light" panose="020F0302020204030204" pitchFamily="34" charset="0"/>
              </a:defRPr>
            </a:lvl1pPr>
          </a:lstStyle>
          <a:p>
            <a:pPr>
              <a:defRPr/>
            </a:pPr>
            <a:fld id="{EA8A5BD7-FFEA-4648-888E-70AEF0FAE1E1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2" name="Picture 8" descr="esma_8_V3_no_claim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33375" y="333375"/>
            <a:ext cx="6699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 flipV="1">
            <a:off x="1168400" y="333375"/>
            <a:ext cx="0" cy="669925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 bwMode="auto">
          <a:xfrm>
            <a:off x="6084168" y="67610"/>
            <a:ext cx="2895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e-DE" sz="1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de-DE" sz="1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ESMA REGULAR USE</a:t>
            </a:r>
            <a:endParaRPr lang="de-DE" sz="1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61" r:id="rId3"/>
    <p:sldLayoutId id="2147483672" r:id="rId4"/>
    <p:sldLayoutId id="2147483663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baseline="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aseline="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ESMA DLT Report</a:t>
            </a: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Key findings</a:t>
            </a:r>
            <a:endParaRPr lang="en-US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796136" y="4437112"/>
            <a:ext cx="3240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/>
                </a:solidFill>
                <a:latin typeface="+mj-lt"/>
              </a:rPr>
              <a:t>30</a:t>
            </a:r>
            <a:r>
              <a:rPr lang="en-GB" smtClean="0">
                <a:solidFill>
                  <a:schemeClr val="bg1"/>
                </a:solidFill>
                <a:latin typeface="+mj-lt"/>
              </a:rPr>
              <a:t> May </a:t>
            </a:r>
            <a:r>
              <a:rPr lang="en-GB" dirty="0" smtClean="0">
                <a:solidFill>
                  <a:schemeClr val="bg1"/>
                </a:solidFill>
                <a:latin typeface="+mj-lt"/>
              </a:rPr>
              <a:t>2017</a:t>
            </a:r>
          </a:p>
          <a:p>
            <a:r>
              <a:rPr lang="en-GB" dirty="0" smtClean="0">
                <a:solidFill>
                  <a:schemeClr val="bg1"/>
                </a:solidFill>
                <a:latin typeface="+mj-lt"/>
              </a:rPr>
              <a:t>FSB Financial Innovation Network</a:t>
            </a:r>
          </a:p>
          <a:p>
            <a:r>
              <a:rPr lang="en-GB" dirty="0" smtClean="0">
                <a:solidFill>
                  <a:schemeClr val="bg1"/>
                </a:solidFill>
                <a:latin typeface="+mj-lt"/>
              </a:rPr>
              <a:t>Patrick Armstrong</a:t>
            </a:r>
            <a:endParaRPr lang="en-GB" dirty="0">
              <a:solidFill>
                <a:schemeClr val="bg1"/>
              </a:solidFill>
              <a:latin typeface="+mj-lt"/>
            </a:endParaRP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128" y="332656"/>
            <a:ext cx="7848872" cy="432023"/>
          </a:xfrm>
        </p:spPr>
        <p:txBody>
          <a:bodyPr/>
          <a:lstStyle/>
          <a:p>
            <a:r>
              <a:rPr lang="en-GB" dirty="0" smtClean="0"/>
              <a:t>Interaction with the EU </a:t>
            </a:r>
            <a:r>
              <a:rPr lang="en-GB" dirty="0"/>
              <a:t>regulatory </a:t>
            </a:r>
            <a:r>
              <a:rPr lang="en-GB" dirty="0" smtClean="0"/>
              <a:t>framework</a:t>
            </a:r>
            <a:br>
              <a:rPr lang="en-GB" dirty="0" smtClean="0"/>
            </a:br>
            <a:r>
              <a:rPr lang="en-GB" dirty="0" smtClean="0">
                <a:solidFill>
                  <a:schemeClr val="tx1"/>
                </a:solidFill>
              </a:rPr>
              <a:t>Clearing activities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51519" y="1556792"/>
            <a:ext cx="8640961" cy="4752528"/>
          </a:xfrm>
        </p:spPr>
        <p:txBody>
          <a:bodyPr/>
          <a:lstStyle/>
          <a:p>
            <a:pPr algn="just"/>
            <a:r>
              <a:rPr lang="en-GB" b="1" dirty="0">
                <a:solidFill>
                  <a:srgbClr val="8292D8"/>
                </a:solidFill>
              </a:rPr>
              <a:t>EMIR and </a:t>
            </a:r>
            <a:r>
              <a:rPr lang="en-GB" b="1" dirty="0" err="1">
                <a:solidFill>
                  <a:srgbClr val="8292D8"/>
                </a:solidFill>
              </a:rPr>
              <a:t>MiFIR</a:t>
            </a:r>
            <a:r>
              <a:rPr lang="en-GB" b="1" dirty="0">
                <a:solidFill>
                  <a:srgbClr val="8292D8"/>
                </a:solidFill>
              </a:rPr>
              <a:t> clearing obligation</a:t>
            </a:r>
          </a:p>
          <a:p>
            <a:pPr lvl="1"/>
            <a:r>
              <a:rPr lang="en-GB" dirty="0" smtClean="0"/>
              <a:t>EMIR : certain classes of OTC derivatives need to be cleared through CCPs ; others are subject to risk mitigation techniques</a:t>
            </a:r>
          </a:p>
          <a:p>
            <a:pPr lvl="1"/>
            <a:r>
              <a:rPr lang="en-GB" dirty="0" err="1" smtClean="0"/>
              <a:t>MiFIR</a:t>
            </a:r>
            <a:r>
              <a:rPr lang="en-GB" dirty="0" smtClean="0"/>
              <a:t> </a:t>
            </a:r>
            <a:r>
              <a:rPr lang="en-GB" dirty="0"/>
              <a:t>: exchange-traded derivatives need to be cleared through CCPs</a:t>
            </a:r>
          </a:p>
          <a:p>
            <a:pPr lvl="1"/>
            <a:r>
              <a:rPr lang="en-GB" dirty="0" smtClean="0"/>
              <a:t>DLT </a:t>
            </a:r>
            <a:r>
              <a:rPr lang="en-GB" dirty="0"/>
              <a:t>needs to qualify as CCP or to accommodate risk mitigation </a:t>
            </a:r>
            <a:r>
              <a:rPr lang="en-GB" dirty="0" smtClean="0"/>
              <a:t>techniques</a:t>
            </a:r>
          </a:p>
          <a:p>
            <a:pPr marL="457200" lvl="1" indent="0">
              <a:buNone/>
            </a:pPr>
            <a:endParaRPr lang="en-GB" dirty="0"/>
          </a:p>
          <a:p>
            <a:pPr lvl="0" algn="just"/>
            <a:r>
              <a:rPr lang="en-GB" b="1" dirty="0">
                <a:solidFill>
                  <a:srgbClr val="8292D8"/>
                </a:solidFill>
              </a:rPr>
              <a:t>Other assets</a:t>
            </a:r>
          </a:p>
          <a:p>
            <a:pPr lvl="1"/>
            <a:r>
              <a:rPr lang="en-GB" dirty="0" smtClean="0"/>
              <a:t>MiFID </a:t>
            </a:r>
            <a:r>
              <a:rPr lang="en-GB" dirty="0"/>
              <a:t>securities, securities lending, repurchase agreements, collateral deposits and non-MiFID derivatives and </a:t>
            </a:r>
            <a:r>
              <a:rPr lang="en-GB" dirty="0" smtClean="0"/>
              <a:t>instruments</a:t>
            </a:r>
          </a:p>
          <a:p>
            <a:pPr lvl="1"/>
            <a:r>
              <a:rPr lang="en-GB" dirty="0" smtClean="0"/>
              <a:t>No prescription on the form or governance of DLT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>
          <a:prstGeom prst="rect">
            <a:avLst/>
          </a:prstGeom>
          <a:ln/>
        </p:spPr>
        <p:txBody>
          <a:bodyPr lIns="0" tIns="0" rIns="0" bIns="0" anchor="ctr" anchorCtr="0"/>
          <a:lstStyle>
            <a:lvl1pPr algn="r">
              <a:defRPr sz="800" b="1">
                <a:solidFill>
                  <a:srgbClr val="CAD1EE"/>
                </a:solidFill>
              </a:defRPr>
            </a:lvl1pPr>
          </a:lstStyle>
          <a:p>
            <a:pPr>
              <a:defRPr/>
            </a:pPr>
            <a:fld id="{26E3B889-83D1-4E8B-AD33-795AD071A1A5}" type="slidenum">
              <a:rPr lang="de-DE" smtClean="0">
                <a:latin typeface="+mn-lt"/>
              </a:rPr>
              <a:pPr>
                <a:defRPr/>
              </a:pPr>
              <a:t>10</a:t>
            </a:fld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381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51519" y="1484784"/>
            <a:ext cx="8673820" cy="4824536"/>
          </a:xfrm>
        </p:spPr>
        <p:txBody>
          <a:bodyPr/>
          <a:lstStyle/>
          <a:p>
            <a:pPr lvl="0" algn="just"/>
            <a:r>
              <a:rPr lang="en-GB" b="1" dirty="0" smtClean="0">
                <a:solidFill>
                  <a:srgbClr val="8292D8"/>
                </a:solidFill>
              </a:rPr>
              <a:t>CSDR and SFD</a:t>
            </a:r>
          </a:p>
          <a:p>
            <a:pPr lvl="1" algn="just"/>
            <a:r>
              <a:rPr lang="en-GB" sz="1600" dirty="0"/>
              <a:t>CSDR applies to Central Securities Depositories (CSDs) operating securities settlement </a:t>
            </a:r>
            <a:r>
              <a:rPr lang="en-GB" sz="1600" dirty="0" smtClean="0"/>
              <a:t>systems and </a:t>
            </a:r>
            <a:r>
              <a:rPr lang="en-GB" sz="1600" dirty="0"/>
              <a:t>to the settlement of transactions in financial instruments as defined by </a:t>
            </a:r>
            <a:r>
              <a:rPr lang="en-GB" sz="1600" dirty="0" smtClean="0"/>
              <a:t>MiFID</a:t>
            </a:r>
            <a:endParaRPr lang="en-GB" sz="1600" dirty="0"/>
          </a:p>
          <a:p>
            <a:pPr lvl="1" algn="just"/>
            <a:r>
              <a:rPr lang="en-GB" sz="1600" dirty="0" smtClean="0"/>
              <a:t>SFD </a:t>
            </a:r>
            <a:r>
              <a:rPr lang="en-GB" sz="1600" dirty="0"/>
              <a:t>applies to payment and securities settlement systems </a:t>
            </a:r>
            <a:r>
              <a:rPr lang="en-GB" sz="1600" dirty="0" smtClean="0"/>
              <a:t>(designated by Member States based on systemic importance)</a:t>
            </a:r>
          </a:p>
          <a:p>
            <a:pPr lvl="1" algn="just"/>
            <a:endParaRPr lang="en-GB" sz="1600" dirty="0" smtClean="0"/>
          </a:p>
          <a:p>
            <a:pPr lvl="0" algn="just"/>
            <a:r>
              <a:rPr lang="en-GB" b="1" dirty="0" smtClean="0">
                <a:solidFill>
                  <a:srgbClr val="8292D8"/>
                </a:solidFill>
              </a:rPr>
              <a:t>Implications for DLT</a:t>
            </a:r>
            <a:endParaRPr lang="en-GB" b="1" dirty="0">
              <a:solidFill>
                <a:srgbClr val="8292D8"/>
              </a:solidFill>
            </a:endParaRPr>
          </a:p>
          <a:p>
            <a:pPr lvl="1" algn="just"/>
            <a:r>
              <a:rPr lang="en-GB" sz="1600" dirty="0"/>
              <a:t>Transferable securities, issued by issuers established in the Union, traded on trading venues, or transferred following a financial collateral arrangement need to be recorded in book-entry form with a CSD -&gt; DLT </a:t>
            </a:r>
            <a:r>
              <a:rPr lang="en-GB" sz="1600" dirty="0" smtClean="0"/>
              <a:t>would need to be a </a:t>
            </a:r>
            <a:r>
              <a:rPr lang="en-GB" sz="1600" dirty="0"/>
              <a:t>CSD -&gt; CSDR applies</a:t>
            </a:r>
          </a:p>
          <a:p>
            <a:pPr lvl="1" algn="just"/>
            <a:r>
              <a:rPr lang="en-GB" sz="1600" dirty="0" smtClean="0"/>
              <a:t>If </a:t>
            </a:r>
            <a:r>
              <a:rPr lang="en-GB" sz="1600" dirty="0"/>
              <a:t>DLT is designated as a securities settlement system -&gt; DLT </a:t>
            </a:r>
            <a:r>
              <a:rPr lang="en-GB" sz="1600" dirty="0" smtClean="0"/>
              <a:t>needs to qualify as a </a:t>
            </a:r>
            <a:r>
              <a:rPr lang="en-GB" sz="1600" dirty="0"/>
              <a:t>CSD -&gt;SFD and CSDR apply </a:t>
            </a:r>
          </a:p>
          <a:p>
            <a:pPr lvl="1" algn="just"/>
            <a:r>
              <a:rPr lang="en-GB" sz="1600" dirty="0" smtClean="0"/>
              <a:t>If DLT acts as a settlement </a:t>
            </a:r>
            <a:r>
              <a:rPr lang="en-GB" sz="1600" dirty="0" err="1" smtClean="0"/>
              <a:t>internaliser</a:t>
            </a:r>
            <a:r>
              <a:rPr lang="en-GB" sz="1600" dirty="0" smtClean="0"/>
              <a:t> under CSDR (settling transactions outside a securities settlement system operated by a CSD) -&gt; CSDR reporting requirements apply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>
          <a:prstGeom prst="rect">
            <a:avLst/>
          </a:prstGeom>
          <a:ln/>
        </p:spPr>
        <p:txBody>
          <a:bodyPr lIns="0" tIns="0" rIns="0" bIns="0" anchor="ctr" anchorCtr="0"/>
          <a:lstStyle>
            <a:lvl1pPr algn="r">
              <a:defRPr sz="800" b="1">
                <a:solidFill>
                  <a:srgbClr val="CAD1EE"/>
                </a:solidFill>
              </a:defRPr>
            </a:lvl1pPr>
          </a:lstStyle>
          <a:p>
            <a:pPr>
              <a:defRPr/>
            </a:pPr>
            <a:fld id="{26E3B889-83D1-4E8B-AD33-795AD071A1A5}" type="slidenum">
              <a:rPr lang="de-DE" smtClean="0">
                <a:latin typeface="+mn-lt"/>
              </a:rPr>
              <a:pPr>
                <a:defRPr/>
              </a:pPr>
              <a:t>11</a:t>
            </a:fld>
            <a:endParaRPr lang="de-DE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309" y="332656"/>
            <a:ext cx="7784427" cy="432023"/>
          </a:xfrm>
        </p:spPr>
        <p:txBody>
          <a:bodyPr/>
          <a:lstStyle/>
          <a:p>
            <a:r>
              <a:rPr lang="en-GB" dirty="0"/>
              <a:t>Interaction with the </a:t>
            </a:r>
            <a:r>
              <a:rPr lang="en-GB" dirty="0" smtClean="0"/>
              <a:t>EU </a:t>
            </a:r>
            <a:r>
              <a:rPr lang="en-GB" dirty="0"/>
              <a:t>regulatory framework</a:t>
            </a:r>
            <a:br>
              <a:rPr lang="en-GB" dirty="0"/>
            </a:br>
            <a:r>
              <a:rPr lang="en-GB" dirty="0" smtClean="0">
                <a:solidFill>
                  <a:schemeClr val="tx1"/>
                </a:solidFill>
              </a:rPr>
              <a:t>Settlement activities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6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128" y="316670"/>
            <a:ext cx="7848872" cy="432023"/>
          </a:xfrm>
        </p:spPr>
        <p:txBody>
          <a:bodyPr/>
          <a:lstStyle/>
          <a:p>
            <a:r>
              <a:rPr lang="en-GB" dirty="0" smtClean="0"/>
              <a:t>Interaction with the EU </a:t>
            </a:r>
            <a:r>
              <a:rPr lang="en-GB" dirty="0"/>
              <a:t>regulatory </a:t>
            </a:r>
            <a:r>
              <a:rPr lang="en-GB" dirty="0" smtClean="0"/>
              <a:t>framework </a:t>
            </a:r>
            <a:r>
              <a:rPr lang="en-GB" dirty="0" smtClean="0">
                <a:solidFill>
                  <a:schemeClr val="tx1"/>
                </a:solidFill>
              </a:rPr>
              <a:t>Safekeeping and </a:t>
            </a:r>
            <a:r>
              <a:rPr lang="en-GB" dirty="0">
                <a:solidFill>
                  <a:schemeClr val="tx1"/>
                </a:solidFill>
              </a:rPr>
              <a:t>record-keeping of </a:t>
            </a:r>
            <a:r>
              <a:rPr lang="en-GB" dirty="0" smtClean="0">
                <a:solidFill>
                  <a:schemeClr val="tx1"/>
                </a:solidFill>
              </a:rPr>
              <a:t>ownership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51519" y="1268760"/>
            <a:ext cx="8640961" cy="5040560"/>
          </a:xfrm>
        </p:spPr>
        <p:txBody>
          <a:bodyPr/>
          <a:lstStyle/>
          <a:p>
            <a:pPr lvl="0"/>
            <a:r>
              <a:rPr lang="en-GB" b="1" dirty="0" smtClean="0">
                <a:solidFill>
                  <a:srgbClr val="8292D8"/>
                </a:solidFill>
              </a:rPr>
              <a:t>Legal framework </a:t>
            </a:r>
          </a:p>
          <a:p>
            <a:pPr lvl="1" algn="just"/>
            <a:r>
              <a:rPr lang="en-GB" sz="1600" dirty="0" smtClean="0"/>
              <a:t>No </a:t>
            </a:r>
            <a:r>
              <a:rPr lang="en-GB" sz="1600" dirty="0"/>
              <a:t>harmonised definition </a:t>
            </a:r>
            <a:r>
              <a:rPr lang="en-GB" sz="1600" dirty="0" smtClean="0"/>
              <a:t>at </a:t>
            </a:r>
            <a:r>
              <a:rPr lang="en-GB" sz="1600" dirty="0"/>
              <a:t>EU-level </a:t>
            </a:r>
            <a:endParaRPr lang="en-GB" sz="1600" dirty="0" smtClean="0"/>
          </a:p>
          <a:p>
            <a:pPr lvl="1" algn="just"/>
            <a:r>
              <a:rPr lang="en-GB" sz="1600" dirty="0" smtClean="0"/>
              <a:t>Different entities fulfil this role: CSDs, custodian </a:t>
            </a:r>
            <a:r>
              <a:rPr lang="en-GB" sz="1600" dirty="0"/>
              <a:t>banks, registrars, notaries, depositaries </a:t>
            </a:r>
            <a:endParaRPr lang="en-GB" sz="1600" dirty="0" smtClean="0"/>
          </a:p>
          <a:p>
            <a:pPr lvl="1" algn="just"/>
            <a:r>
              <a:rPr lang="en-GB" sz="1600" dirty="0" smtClean="0"/>
              <a:t>Need to distinguish between issuer level and investor level</a:t>
            </a:r>
          </a:p>
          <a:p>
            <a:pPr lvl="2" algn="just"/>
            <a:r>
              <a:rPr lang="en-GB" sz="1600" dirty="0" smtClean="0"/>
              <a:t>CSDR: notary </a:t>
            </a:r>
            <a:r>
              <a:rPr lang="en-GB" sz="1600" dirty="0"/>
              <a:t>and central maintenance </a:t>
            </a:r>
            <a:r>
              <a:rPr lang="en-GB" sz="1600" dirty="0" smtClean="0"/>
              <a:t>functions </a:t>
            </a:r>
            <a:r>
              <a:rPr lang="en-GB" sz="1600" dirty="0"/>
              <a:t>-&gt; integrity of </a:t>
            </a:r>
            <a:r>
              <a:rPr lang="en-GB" sz="1600" dirty="0" smtClean="0"/>
              <a:t>securities issue</a:t>
            </a:r>
          </a:p>
          <a:p>
            <a:pPr lvl="2" algn="just"/>
            <a:r>
              <a:rPr lang="en-GB" sz="1600" dirty="0" smtClean="0"/>
              <a:t>MiFID/</a:t>
            </a:r>
            <a:r>
              <a:rPr lang="en-GB" sz="1600" dirty="0" err="1" smtClean="0"/>
              <a:t>MiFIR</a:t>
            </a:r>
            <a:r>
              <a:rPr lang="en-GB" sz="1600" dirty="0" smtClean="0"/>
              <a:t>, UCITS, AIFMD: requirements at investors’ level</a:t>
            </a:r>
          </a:p>
          <a:p>
            <a:pPr lvl="1" algn="just"/>
            <a:r>
              <a:rPr lang="en-GB" sz="1600" dirty="0" smtClean="0"/>
              <a:t>Certain aspects of securities issuance or the rights attached to securities are defined by national rules, including the Civil Law and Corporate Law</a:t>
            </a:r>
          </a:p>
          <a:p>
            <a:pPr lvl="1" algn="just"/>
            <a:endParaRPr lang="en-GB" sz="1600" b="1" dirty="0">
              <a:solidFill>
                <a:srgbClr val="8292D8"/>
              </a:solidFill>
            </a:endParaRPr>
          </a:p>
          <a:p>
            <a:r>
              <a:rPr lang="en-GB" b="1" dirty="0">
                <a:solidFill>
                  <a:srgbClr val="8292D8"/>
                </a:solidFill>
              </a:rPr>
              <a:t>Implications for DLT</a:t>
            </a:r>
          </a:p>
          <a:p>
            <a:pPr lvl="1" algn="just"/>
            <a:r>
              <a:rPr lang="en-GB" sz="1600" dirty="0" smtClean="0"/>
              <a:t>CSDR</a:t>
            </a:r>
            <a:r>
              <a:rPr lang="en-GB" sz="1600" dirty="0"/>
              <a:t>, MiFID/</a:t>
            </a:r>
            <a:r>
              <a:rPr lang="en-GB" sz="1600" dirty="0" err="1"/>
              <a:t>MiFIR</a:t>
            </a:r>
            <a:r>
              <a:rPr lang="en-GB" sz="1600" dirty="0"/>
              <a:t>, UCITS, </a:t>
            </a:r>
            <a:r>
              <a:rPr lang="en-GB" sz="1600" dirty="0" smtClean="0"/>
              <a:t>AIFMD requirements may apply depending on the type of assets</a:t>
            </a:r>
          </a:p>
          <a:p>
            <a:pPr lvl="1" algn="just"/>
            <a:r>
              <a:rPr lang="en-GB" sz="1600" dirty="0" smtClean="0"/>
              <a:t>Need to account for national rules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>
          <a:prstGeom prst="rect">
            <a:avLst/>
          </a:prstGeom>
          <a:ln/>
        </p:spPr>
        <p:txBody>
          <a:bodyPr lIns="0" tIns="0" rIns="0" bIns="0" anchor="ctr" anchorCtr="0"/>
          <a:lstStyle>
            <a:lvl1pPr algn="r">
              <a:defRPr sz="800" b="1">
                <a:solidFill>
                  <a:srgbClr val="CAD1EE"/>
                </a:solidFill>
              </a:defRPr>
            </a:lvl1pPr>
          </a:lstStyle>
          <a:p>
            <a:pPr>
              <a:defRPr/>
            </a:pPr>
            <a:fld id="{26E3B889-83D1-4E8B-AD33-795AD071A1A5}" type="slidenum">
              <a:rPr lang="de-DE" smtClean="0">
                <a:latin typeface="+mn-lt"/>
              </a:rPr>
              <a:pPr>
                <a:defRPr/>
              </a:pPr>
              <a:t>12</a:t>
            </a:fld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41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128" y="316670"/>
            <a:ext cx="7848872" cy="432023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ESMA’s Way Forward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51519" y="1268760"/>
            <a:ext cx="8640961" cy="5040560"/>
          </a:xfrm>
        </p:spPr>
        <p:txBody>
          <a:bodyPr/>
          <a:lstStyle/>
          <a:p>
            <a:pPr lvl="0"/>
            <a:r>
              <a:rPr lang="en-GB" dirty="0"/>
              <a:t>ESMA will continue to monitor market developments around DLT to assess whether regulatory action may be needed</a:t>
            </a:r>
            <a:r>
              <a:rPr lang="en-GB" dirty="0" smtClean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dirty="0"/>
              <a:t>Meanwhile, a number of concepts or principles, e.g., the legal certainty attached to DLT records or settlement finality, may require clarification. </a:t>
            </a:r>
            <a:endParaRPr lang="en-GB" dirty="0" smtClean="0"/>
          </a:p>
          <a:p>
            <a:pPr lvl="0"/>
            <a:endParaRPr lang="en-GB" dirty="0" smtClean="0"/>
          </a:p>
          <a:p>
            <a:pPr lvl="0"/>
            <a:r>
              <a:rPr lang="en-GB" dirty="0"/>
              <a:t>ESMA believes that the industry should work towards solutions to the issues the technology poses</a:t>
            </a:r>
            <a:endParaRPr lang="en-GB" sz="1600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>
          <a:prstGeom prst="rect">
            <a:avLst/>
          </a:prstGeom>
          <a:ln/>
        </p:spPr>
        <p:txBody>
          <a:bodyPr lIns="0" tIns="0" rIns="0" bIns="0" anchor="ctr" anchorCtr="0"/>
          <a:lstStyle>
            <a:lvl1pPr algn="r">
              <a:defRPr sz="800" b="1">
                <a:solidFill>
                  <a:srgbClr val="CAD1EE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E3B889-83D1-4E8B-AD33-795AD071A1A5}" type="slidenum">
              <a:rPr kumimoji="0" lang="de-DE" sz="800" b="1" i="0" u="none" strike="noStrike" kern="1200" cap="none" spc="0" normalizeH="0" baseline="0" noProof="0" smtClean="0">
                <a:ln>
                  <a:noFill/>
                </a:ln>
                <a:solidFill>
                  <a:srgbClr val="CAD1EE"/>
                </a:solidFill>
                <a:effectLst/>
                <a:uLnTx/>
                <a:uFillTx/>
                <a:latin typeface="Arial" panose="020B0604020202020204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800" b="1" i="0" u="none" strike="noStrike" kern="1200" cap="none" spc="0" normalizeH="0" baseline="0" noProof="0" dirty="0">
              <a:ln>
                <a:noFill/>
              </a:ln>
              <a:solidFill>
                <a:srgbClr val="CAD1EE"/>
              </a:solidFill>
              <a:effectLst/>
              <a:uLnTx/>
              <a:uFillTx/>
              <a:latin typeface="Arial" panose="020B0604020202020204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6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412776"/>
            <a:ext cx="8624763" cy="4765774"/>
          </a:xfrm>
        </p:spPr>
        <p:txBody>
          <a:bodyPr/>
          <a:lstStyle/>
          <a:p>
            <a:r>
              <a:rPr lang="en-GB" dirty="0" smtClean="0"/>
              <a:t>2013 : ESMA starts looking at investments using VCs</a:t>
            </a:r>
          </a:p>
          <a:p>
            <a:r>
              <a:rPr lang="en-GB" dirty="0" smtClean="0"/>
              <a:t>April 2015 : Call </a:t>
            </a:r>
            <a:r>
              <a:rPr lang="en-GB" dirty="0"/>
              <a:t>for </a:t>
            </a:r>
            <a:r>
              <a:rPr lang="en-GB" dirty="0" smtClean="0"/>
              <a:t>Evidence on VCs and DLT</a:t>
            </a:r>
          </a:p>
          <a:p>
            <a:r>
              <a:rPr lang="en-GB" dirty="0" smtClean="0"/>
              <a:t>Oct 2015 </a:t>
            </a:r>
            <a:r>
              <a:rPr lang="en-GB" dirty="0"/>
              <a:t>:</a:t>
            </a:r>
            <a:r>
              <a:rPr lang="en-GB" dirty="0" smtClean="0"/>
              <a:t> DLT Task Force composed of 9 NCAs; EC, EBA and ECB as observers</a:t>
            </a:r>
          </a:p>
          <a:p>
            <a:r>
              <a:rPr lang="en-GB" dirty="0" smtClean="0"/>
              <a:t>June 2016 : Discussion Paper on DLT</a:t>
            </a:r>
          </a:p>
          <a:p>
            <a:pPr lvl="1"/>
            <a:r>
              <a:rPr lang="en-GB" dirty="0" smtClean="0"/>
              <a:t>Positive feedback from a wide range of stakeholders (&gt;70 responses)</a:t>
            </a:r>
          </a:p>
          <a:p>
            <a:r>
              <a:rPr lang="en-GB" dirty="0" smtClean="0"/>
              <a:t>Feb 2017 : Report on DLT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E3B889-83D1-4E8B-AD33-795AD071A1A5}" type="slidenum">
              <a:rPr lang="de-DE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69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66" y="476234"/>
            <a:ext cx="7560840" cy="432023"/>
          </a:xfrm>
        </p:spPr>
        <p:txBody>
          <a:bodyPr/>
          <a:lstStyle/>
          <a:p>
            <a:r>
              <a:rPr lang="en-GB" dirty="0" smtClean="0"/>
              <a:t>Overview of key findings (1/2)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412776"/>
            <a:ext cx="8624763" cy="4765774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A number of potential benefits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But risks as well</a:t>
            </a:r>
          </a:p>
          <a:p>
            <a:r>
              <a:rPr lang="en-GB" dirty="0" smtClean="0"/>
              <a:t>Some important challenges lie ahead – still unsure whether and how DLT may address those challenges </a:t>
            </a:r>
          </a:p>
          <a:p>
            <a:r>
              <a:rPr lang="en-GB" dirty="0" smtClean="0"/>
              <a:t>More likely scenario : improvement of existing processes under the current market infrastructure</a:t>
            </a:r>
          </a:p>
          <a:p>
            <a:r>
              <a:rPr lang="en-GB" dirty="0" smtClean="0"/>
              <a:t>First target : least efficient market segments with relatively limited volumes, e.g., syndicated loans, private equity shares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E3B889-83D1-4E8B-AD33-795AD071A1A5}" type="slidenum">
              <a:rPr lang="de-DE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4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66" y="476234"/>
            <a:ext cx="7560840" cy="432023"/>
          </a:xfrm>
        </p:spPr>
        <p:txBody>
          <a:bodyPr/>
          <a:lstStyle/>
          <a:p>
            <a:r>
              <a:rPr lang="en-GB" dirty="0"/>
              <a:t>Overview of key </a:t>
            </a:r>
            <a:r>
              <a:rPr lang="en-GB" dirty="0" smtClean="0"/>
              <a:t>findings (2/2)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484784"/>
            <a:ext cx="8624763" cy="4693766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No major impediment in current EU rules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But potential issues at national level, e.g., corporate law</a:t>
            </a:r>
          </a:p>
          <a:p>
            <a:r>
              <a:rPr lang="en-GB" dirty="0" smtClean="0"/>
              <a:t>A number of concepts/principles will require clarification, e.g., settlement finality or legal ownership in a DLT environment</a:t>
            </a:r>
          </a:p>
          <a:p>
            <a:r>
              <a:rPr lang="en-GB" dirty="0" smtClean="0"/>
              <a:t>Also, some new rules may be needed to address new/heightened sources of risk or to regulate new roles/functions, e.g., the management of private keys</a:t>
            </a:r>
          </a:p>
          <a:p>
            <a:r>
              <a:rPr lang="en-GB" dirty="0" smtClean="0"/>
              <a:t>Some adjustments to supervisory practises may also be required from regulators through time – need to build technology savvy teams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E3B889-83D1-4E8B-AD33-795AD071A1A5}" type="slidenum">
              <a:rPr lang="de-DE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6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66" y="476234"/>
            <a:ext cx="7560840" cy="432023"/>
          </a:xfrm>
        </p:spPr>
        <p:txBody>
          <a:bodyPr/>
          <a:lstStyle/>
          <a:p>
            <a:r>
              <a:rPr lang="en-GB" dirty="0" smtClean="0"/>
              <a:t>ESMA’s stance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268760"/>
            <a:ext cx="8624763" cy="4909790"/>
          </a:xfrm>
        </p:spPr>
        <p:txBody>
          <a:bodyPr/>
          <a:lstStyle/>
          <a:p>
            <a:r>
              <a:rPr lang="en-GB" dirty="0" smtClean="0"/>
              <a:t>Regulatory response pre-mature at this stage, considering that technology is still </a:t>
            </a:r>
            <a:r>
              <a:rPr lang="en-GB" dirty="0"/>
              <a:t>at an early </a:t>
            </a:r>
            <a:r>
              <a:rPr lang="en-GB" dirty="0" smtClean="0"/>
              <a:t>stage</a:t>
            </a:r>
          </a:p>
          <a:p>
            <a:r>
              <a:rPr lang="en-GB" dirty="0" smtClean="0"/>
              <a:t>Need </a:t>
            </a:r>
            <a:r>
              <a:rPr lang="en-GB" dirty="0"/>
              <a:t>to monitor </a:t>
            </a:r>
            <a:r>
              <a:rPr lang="en-GB" dirty="0" smtClean="0"/>
              <a:t>developments closely as market is evolving quickly</a:t>
            </a:r>
          </a:p>
          <a:p>
            <a:r>
              <a:rPr lang="en-GB" dirty="0" smtClean="0"/>
              <a:t>Balanced </a:t>
            </a:r>
            <a:r>
              <a:rPr lang="en-GB" dirty="0"/>
              <a:t>and pro-active approach</a:t>
            </a:r>
          </a:p>
          <a:p>
            <a:pPr lvl="1"/>
            <a:r>
              <a:rPr lang="en-GB" dirty="0"/>
              <a:t>Engage with industry</a:t>
            </a:r>
          </a:p>
          <a:p>
            <a:pPr lvl="1"/>
            <a:r>
              <a:rPr lang="en-GB" dirty="0"/>
              <a:t>Consider possible ways to address risks </a:t>
            </a:r>
            <a:r>
              <a:rPr lang="en-GB" u="sng" dirty="0"/>
              <a:t>and</a:t>
            </a:r>
            <a:r>
              <a:rPr lang="en-GB" dirty="0"/>
              <a:t> barriers to potential </a:t>
            </a:r>
            <a:r>
              <a:rPr lang="en-GB" dirty="0" smtClean="0"/>
              <a:t>benefits</a:t>
            </a:r>
          </a:p>
          <a:p>
            <a:r>
              <a:rPr lang="en-GB" dirty="0" smtClean="0"/>
              <a:t>European and international cooperation is needed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E3B889-83D1-4E8B-AD33-795AD071A1A5}" type="slidenum">
              <a:rPr lang="de-DE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findings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15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37" y="1340768"/>
            <a:ext cx="8474075" cy="5013325"/>
          </a:xfrm>
        </p:spPr>
        <p:txBody>
          <a:bodyPr/>
          <a:lstStyle/>
          <a:p>
            <a:r>
              <a:rPr lang="en-GB" dirty="0" smtClean="0"/>
              <a:t>More </a:t>
            </a:r>
            <a:r>
              <a:rPr lang="en-GB" dirty="0"/>
              <a:t>efficient post-trade </a:t>
            </a:r>
            <a:r>
              <a:rPr lang="en-GB" dirty="0" smtClean="0"/>
              <a:t>processes</a:t>
            </a:r>
          </a:p>
          <a:p>
            <a:pPr lvl="1"/>
            <a:r>
              <a:rPr lang="en-GB" dirty="0" smtClean="0"/>
              <a:t>Faster clearing </a:t>
            </a:r>
            <a:r>
              <a:rPr lang="en-GB" dirty="0"/>
              <a:t>and settlement </a:t>
            </a:r>
            <a:endParaRPr lang="en-GB" dirty="0" smtClean="0"/>
          </a:p>
          <a:p>
            <a:pPr lvl="1"/>
            <a:r>
              <a:rPr lang="en-GB" dirty="0" smtClean="0"/>
              <a:t>Enhanced </a:t>
            </a:r>
            <a:r>
              <a:rPr lang="en-GB" dirty="0"/>
              <a:t>safekeeping and </a:t>
            </a:r>
            <a:r>
              <a:rPr lang="en-GB" dirty="0" smtClean="0"/>
              <a:t>record-keeping </a:t>
            </a:r>
            <a:r>
              <a:rPr lang="en-GB" dirty="0"/>
              <a:t>of </a:t>
            </a:r>
            <a:r>
              <a:rPr lang="en-GB" dirty="0" smtClean="0"/>
              <a:t>ownership</a:t>
            </a:r>
          </a:p>
          <a:p>
            <a:pPr lvl="1"/>
            <a:r>
              <a:rPr lang="en-GB" dirty="0" smtClean="0"/>
              <a:t>Smart contracts</a:t>
            </a:r>
          </a:p>
          <a:p>
            <a:r>
              <a:rPr lang="en-GB" dirty="0" smtClean="0"/>
              <a:t>Enhanced reporting and supervision</a:t>
            </a:r>
          </a:p>
          <a:p>
            <a:pPr lvl="1"/>
            <a:r>
              <a:rPr lang="en-GB" dirty="0" smtClean="0"/>
              <a:t>Enhanced collection</a:t>
            </a:r>
            <a:r>
              <a:rPr lang="en-GB" dirty="0"/>
              <a:t>, consolidation and sharing of </a:t>
            </a:r>
            <a:r>
              <a:rPr lang="en-GB" dirty="0" smtClean="0"/>
              <a:t>information </a:t>
            </a:r>
          </a:p>
          <a:p>
            <a:pPr lvl="1"/>
            <a:r>
              <a:rPr lang="en-GB" dirty="0" smtClean="0"/>
              <a:t>Enhanced KYC and AML processes</a:t>
            </a:r>
          </a:p>
          <a:p>
            <a:r>
              <a:rPr lang="en-GB" dirty="0" smtClean="0"/>
              <a:t>Greater </a:t>
            </a:r>
            <a:r>
              <a:rPr lang="en-GB" dirty="0"/>
              <a:t>security and </a:t>
            </a:r>
            <a:r>
              <a:rPr lang="en-GB" dirty="0" smtClean="0"/>
              <a:t>availability</a:t>
            </a:r>
          </a:p>
          <a:p>
            <a:r>
              <a:rPr lang="en-GB" dirty="0" smtClean="0"/>
              <a:t>Reduced </a:t>
            </a:r>
            <a:r>
              <a:rPr lang="en-GB" dirty="0"/>
              <a:t>counterparty risk and enhanced collateral </a:t>
            </a:r>
            <a:r>
              <a:rPr lang="en-GB" dirty="0" smtClean="0"/>
              <a:t>management</a:t>
            </a:r>
          </a:p>
          <a:p>
            <a:r>
              <a:rPr lang="en-GB" dirty="0" smtClean="0"/>
              <a:t>Reduced costs</a:t>
            </a:r>
          </a:p>
        </p:txBody>
      </p:sp>
    </p:spTree>
    <p:extLst>
      <p:ext uri="{BB962C8B-B14F-4D97-AF65-F5344CB8AC3E}">
        <p14:creationId xmlns:p14="http://schemas.microsoft.com/office/powerpoint/2010/main" val="152135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Challenges</a:t>
            </a:r>
            <a:br>
              <a:rPr lang="en-GB" dirty="0" smtClean="0"/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E3B889-83D1-4E8B-AD33-795AD071A1A5}" type="slidenum">
              <a:rPr lang="de-DE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1340768"/>
            <a:ext cx="8280920" cy="4837782"/>
          </a:xfrm>
        </p:spPr>
        <p:txBody>
          <a:bodyPr/>
          <a:lstStyle/>
          <a:p>
            <a:pPr algn="just"/>
            <a:r>
              <a:rPr lang="en-GB" dirty="0" smtClean="0"/>
              <a:t>Interoperability</a:t>
            </a:r>
          </a:p>
          <a:p>
            <a:pPr algn="just"/>
            <a:r>
              <a:rPr lang="en-GB" dirty="0" smtClean="0"/>
              <a:t>Use of common standards</a:t>
            </a:r>
          </a:p>
          <a:p>
            <a:pPr algn="just"/>
            <a:r>
              <a:rPr lang="en-GB" dirty="0" smtClean="0"/>
              <a:t>Network effect</a:t>
            </a:r>
          </a:p>
          <a:p>
            <a:pPr algn="just"/>
            <a:r>
              <a:rPr lang="en-GB" dirty="0" smtClean="0"/>
              <a:t>Access to central bank money</a:t>
            </a:r>
          </a:p>
          <a:p>
            <a:pPr algn="just"/>
            <a:r>
              <a:rPr lang="en-GB" dirty="0"/>
              <a:t>Scalability</a:t>
            </a:r>
          </a:p>
          <a:p>
            <a:pPr algn="just"/>
            <a:r>
              <a:rPr lang="en-GB" dirty="0" smtClean="0"/>
              <a:t>Governance</a:t>
            </a:r>
          </a:p>
          <a:p>
            <a:pPr algn="just"/>
            <a:r>
              <a:rPr lang="en-GB" dirty="0" smtClean="0"/>
              <a:t>Privacy issues</a:t>
            </a:r>
          </a:p>
          <a:p>
            <a:pPr algn="just"/>
            <a:endParaRPr lang="en-GB" dirty="0" smtClean="0"/>
          </a:p>
          <a:p>
            <a:pPr marL="0" indent="0" algn="just">
              <a:buNone/>
            </a:pP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 of risks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E3B889-83D1-4E8B-AD33-795AD071A1A5}" type="slidenum">
              <a:rPr lang="de-DE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1340768"/>
            <a:ext cx="8280920" cy="4837782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03648" y="1320365"/>
            <a:ext cx="4254646" cy="1664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Cyber risk</a:t>
            </a:r>
          </a:p>
          <a:p>
            <a:pPr algn="ctr"/>
            <a:r>
              <a:rPr lang="en-GB" sz="2400" dirty="0" smtClean="0"/>
              <a:t>Fraud and money laundering</a:t>
            </a:r>
          </a:p>
          <a:p>
            <a:pPr algn="ctr"/>
            <a:r>
              <a:rPr lang="en-GB" sz="2400" dirty="0" smtClean="0"/>
              <a:t>Operational risks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409285" y="3182584"/>
            <a:ext cx="4249009" cy="17281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Obsolescence of encryption</a:t>
            </a:r>
          </a:p>
          <a:p>
            <a:pPr algn="ctr"/>
            <a:r>
              <a:rPr lang="en-GB" sz="2400" dirty="0" smtClean="0"/>
              <a:t>Systems running in parallel</a:t>
            </a:r>
          </a:p>
          <a:p>
            <a:pPr algn="ctr"/>
            <a:r>
              <a:rPr lang="en-GB" sz="2400" dirty="0" smtClean="0"/>
              <a:t>Distorted competition</a:t>
            </a:r>
          </a:p>
          <a:p>
            <a:pPr algn="ctr"/>
            <a:r>
              <a:rPr lang="en-GB" sz="2400" dirty="0" smtClean="0"/>
              <a:t>Market manipulation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1403648" y="5108708"/>
            <a:ext cx="4254646" cy="1136406"/>
          </a:xfrm>
          <a:prstGeom prst="rect">
            <a:avLst/>
          </a:prstGeom>
          <a:solidFill>
            <a:schemeClr val="accent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Market volatility</a:t>
            </a:r>
          </a:p>
          <a:p>
            <a:pPr algn="ctr"/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Interconnectedness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 bwMode="auto">
          <a:xfrm>
            <a:off x="6020612" y="1625960"/>
            <a:ext cx="2600672" cy="81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GB" sz="1800" kern="0" dirty="0" smtClean="0"/>
              <a:t>Potentially lower with DLT but could take new forms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6075784" y="3559846"/>
            <a:ext cx="2744688" cy="508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GB" sz="1800" kern="0" dirty="0" smtClean="0"/>
              <a:t>New/heightened sources of risk</a:t>
            </a:r>
            <a:endParaRPr lang="en-US" sz="1800" kern="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535360" y="1720628"/>
            <a:ext cx="367681" cy="81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kern="0" dirty="0" smtClean="0"/>
              <a:t>High</a:t>
            </a:r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535360" y="4985877"/>
            <a:ext cx="367681" cy="94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kern="0" dirty="0" smtClean="0"/>
              <a:t>Low</a:t>
            </a:r>
          </a:p>
        </p:txBody>
      </p:sp>
      <p:sp>
        <p:nvSpPr>
          <p:cNvPr id="18" name="Up Arrow 17"/>
          <p:cNvSpPr/>
          <p:nvPr/>
        </p:nvSpPr>
        <p:spPr>
          <a:xfrm flipH="1">
            <a:off x="789484" y="3050529"/>
            <a:ext cx="113557" cy="1636743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6042113" y="5195584"/>
            <a:ext cx="2744688" cy="508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baseline="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GB" sz="1800" kern="0" dirty="0" smtClean="0"/>
              <a:t>Potentially low in the short term (applications limited in scope)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3279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 - Light - Regular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19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DB0C6"/>
      </a:accent5>
      <a:accent6>
        <a:srgbClr val="E7E7E7"/>
      </a:accent6>
      <a:hlink>
        <a:srgbClr val="000000"/>
      </a:hlink>
      <a:folHlink>
        <a:srgbClr val="2D419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19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DB0C6"/>
        </a:accent5>
        <a:accent6>
          <a:srgbClr val="E7E7E7"/>
        </a:accent6>
        <a:hlink>
          <a:srgbClr val="000000"/>
        </a:hlink>
        <a:folHlink>
          <a:srgbClr val="2D41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 Template - Light - Regular.potx" id="{B883839A-FCE4-474E-8A83-727A395E9336}" vid="{CBE1672B-317E-4745-8FD9-F71F7DB455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e1c17a780294832ba6fe11c47de57e0 xmlns="8a491eea-3ac9-4c5b-9765-951bccf6315a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e895aaec-c178-4d3f-9885-64d6450967e4</TermId>
        </TermInfo>
      </Terms>
    </he1c17a780294832ba6fe11c47de57e0>
    <l04a7e1e03c745d8a68f2031a276e53c xmlns="8a491eea-3ac9-4c5b-9765-951bccf6315a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FISC meetings</TermName>
          <TermId xmlns="http://schemas.microsoft.com/office/infopath/2007/PartnerControls">7e34190c-8a16-4d92-9eec-41a50157c960</TermId>
        </TermInfo>
      </Terms>
    </l04a7e1e03c745d8a68f2031a276e53c>
    <gc4b2a0800d044da9daafc8156a2543b xmlns="8a491eea-3ac9-4c5b-9765-951bccf6315a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Regular</TermName>
          <TermId xmlns="http://schemas.microsoft.com/office/infopath/2007/PartnerControls">07f1e362-856b-423d-bea6-a14079762141</TermId>
        </TermInfo>
      </Terms>
    </gc4b2a0800d044da9daafc8156a2543b>
    <c5e08ca91d6c46eb91495a6c717d58a5 xmlns="8a491eea-3ac9-4c5b-9765-951bccf6315a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FISC</TermName>
          <TermId xmlns="http://schemas.microsoft.com/office/infopath/2007/PartnerControls">94b6d8f6-1ad3-4901-8380-56c1c08b4321</TermId>
        </TermInfo>
      </Terms>
    </c5e08ca91d6c46eb91495a6c717d58a5>
    <MeetingDate xmlns="8a491eea-3ac9-4c5b-9765-951bccf6315a" xsi:nil="true"/>
    <Year xmlns="8a491eea-3ac9-4c5b-9765-951bccf6315a">2016</Year>
    <l9aa21e9a7bd4521812a25cad0d54bb6 xmlns="8a491eea-3ac9-4c5b-9765-951bccf6315a">
      <Terms xmlns="http://schemas.microsoft.com/office/infopath/2007/PartnerControls"/>
    </l9aa21e9a7bd4521812a25cad0d54bb6>
    <TaxCatchAll xmlns="8a491eea-3ac9-4c5b-9765-951bccf6315a">
      <Value>53</Value>
      <Value>52</Value>
      <Value>50</Value>
      <Value>1</Value>
    </TaxCatchAll>
    <_dlc_DocId xmlns="8a491eea-3ac9-4c5b-9765-951bccf6315a">ESMA50-1121423017-22</_dlc_DocId>
    <_dlc_DocIdUrl xmlns="8a491eea-3ac9-4c5b-9765-951bccf6315a">
      <Url>http://sherpa.esma.europa.eu/sites/RAE/_layouts/15/DocIdRedir.aspx?ID=ESMA50-1121423017-22</Url>
      <Description>ESMA50-1121423017-22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SMA governance Document" ma:contentTypeID="0x010100C642C1E4B6F512469B507C843F3D48AA010500FE48832D3ADEBD4E8FC5A2FD9EDF92F9" ma:contentTypeVersion="10" ma:contentTypeDescription="" ma:contentTypeScope="" ma:versionID="9a9c580ec4a8afba751f908960674297">
  <xsd:schema xmlns:xsd="http://www.w3.org/2001/XMLSchema" xmlns:xs="http://www.w3.org/2001/XMLSchema" xmlns:p="http://schemas.microsoft.com/office/2006/metadata/properties" xmlns:ns2="8a491eea-3ac9-4c5b-9765-951bccf6315a" targetNamespace="http://schemas.microsoft.com/office/2006/metadata/properties" ma:root="true" ma:fieldsID="df9c2ad9b21b9386fac3d3bfd2d62831" ns2:_="">
    <xsd:import namespace="8a491eea-3ac9-4c5b-9765-951bccf6315a"/>
    <xsd:element name="properties">
      <xsd:complexType>
        <xsd:sequence>
          <xsd:element name="documentManagement">
            <xsd:complexType>
              <xsd:all>
                <xsd:element ref="ns2:Year"/>
                <xsd:element ref="ns2:MeetingDate" minOccurs="0"/>
                <xsd:element ref="ns2:_dlc_DocIdUrl" minOccurs="0"/>
                <xsd:element ref="ns2:_dlc_DocIdPersistId" minOccurs="0"/>
                <xsd:element ref="ns2:he1c17a780294832ba6fe11c47de57e0" minOccurs="0"/>
                <xsd:element ref="ns2:TaxCatchAll" minOccurs="0"/>
                <xsd:element ref="ns2:TaxCatchAllLabel" minOccurs="0"/>
                <xsd:element ref="ns2:gc4b2a0800d044da9daafc8156a2543b" minOccurs="0"/>
                <xsd:element ref="ns2:l9aa21e9a7bd4521812a25cad0d54bb6" minOccurs="0"/>
                <xsd:element ref="ns2:c5e08ca91d6c46eb91495a6c717d58a5" minOccurs="0"/>
                <xsd:element ref="ns2:l04a7e1e03c745d8a68f2031a276e53c" minOccurs="0"/>
                <xsd:element ref="ns2:_dlc_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491eea-3ac9-4c5b-9765-951bccf6315a" elementFormDefault="qualified">
    <xsd:import namespace="http://schemas.microsoft.com/office/2006/documentManagement/types"/>
    <xsd:import namespace="http://schemas.microsoft.com/office/infopath/2007/PartnerControls"/>
    <xsd:element name="Year" ma:index="5" ma:displayName="Year" ma:default="2017" ma:description="" ma:internalName="Year">
      <xsd:simpleType>
        <xsd:restriction base="dms:Text">
          <xsd:maxLength value="4"/>
        </xsd:restriction>
      </xsd:simpleType>
    </xsd:element>
    <xsd:element name="MeetingDate" ma:index="7" nillable="true" ma:displayName="Meeting Date" ma:description="" ma:format="DateOnly" ma:internalName="MeetingDate" ma:readOnly="false">
      <xsd:simpleType>
        <xsd:restriction base="dms:DateTime"/>
      </xsd:simpleType>
    </xsd:element>
    <xsd:element name="_dlc_DocIdUrl" ma:index="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e1c17a780294832ba6fe11c47de57e0" ma:index="10" ma:taxonomy="true" ma:internalName="he1c17a780294832ba6fe11c47de57e0" ma:taxonomyFieldName="DocumentType" ma:displayName="Document Type" ma:readOnly="false" ma:default="" ma:fieldId="{1e1c17a7-8029-4832-ba6f-e11c47de57e0}" ma:sspId="0ac1876e-32bf-4158-94e7-cdbcd053a335" ma:termSetId="f83a1c9a-b23f-455b-8c9e-17fb9037db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9c6920f8-be62-45aa-ab1f-bde3ce33155a}" ma:internalName="TaxCatchAll" ma:showField="CatchAllData" ma:web="8a491eea-3ac9-4c5b-9765-951bccf631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c6920f8-be62-45aa-ab1f-bde3ce33155a}" ma:internalName="TaxCatchAllLabel" ma:readOnly="true" ma:showField="CatchAllDataLabel" ma:web="8a491eea-3ac9-4c5b-9765-951bccf631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c4b2a0800d044da9daafc8156a2543b" ma:index="14" ma:taxonomy="true" ma:internalName="gc4b2a0800d044da9daafc8156a2543b" ma:taxonomyFieldName="ConfidentialityLevel" ma:displayName="Confidentiality Level" ma:readOnly="false" ma:default="1;#Regular|07f1e362-856b-423d-bea6-a14079762141" ma:fieldId="{0c4b2a08-00d0-44da-9daa-fc8156a2543b}" ma:sspId="0ac1876e-32bf-4158-94e7-cdbcd053a335" ma:termSetId="63da149f-0364-4b58-9838-6f5855a402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9aa21e9a7bd4521812a25cad0d54bb6" ma:index="17" nillable="true" ma:taxonomy="true" ma:internalName="l9aa21e9a7bd4521812a25cad0d54bb6" ma:taxonomyFieldName="EsmaAudience" ma:displayName="Audience" ma:readOnly="false" ma:default="" ma:fieldId="{59aa21e9-a7bd-4521-812a-25cad0d54bb6}" ma:sspId="0ac1876e-32bf-4158-94e7-cdbcd053a335" ma:termSetId="76343289-0524-4d6c-b317-76d8c2e49ca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e08ca91d6c46eb91495a6c717d58a5" ma:index="21" nillable="true" ma:taxonomy="true" ma:internalName="c5e08ca91d6c46eb91495a6c717d58a5" ma:taxonomyFieldName="Topic" ma:displayName="Topic" ma:readOnly="false" ma:default="" ma:fieldId="{c5e08ca9-1d6c-46eb-9149-5a6c717d58a5}" ma:sspId="0ac1876e-32bf-4158-94e7-cdbcd053a335" ma:termSetId="54546c85-0baf-407a-b101-e613fa190d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04a7e1e03c745d8a68f2031a276e53c" ma:index="23" nillable="true" ma:taxonomy="true" ma:internalName="l04a7e1e03c745d8a68f2031a276e53c" ma:taxonomyFieldName="SubTopic" ma:displayName="Sub Topic" ma:readOnly="false" ma:default="" ma:fieldId="{504a7e1e-03c7-45d8-a68f-2031a276e53c}" ma:sspId="0ac1876e-32bf-4158-94e7-cdbcd053a335" ma:termSetId="cfd42963-b139-4c57-953f-9151337bce9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7E73051-19AA-4CA9-BF0B-FC00C113CD0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a491eea-3ac9-4c5b-9765-951bccf6315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BAE7782-DF64-4BD4-A0F8-9A261C4D82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C37689-0207-4610-A46C-BD0369B01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491eea-3ac9-4c5b-9765-951bccf631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EEB8A09-CFD8-4113-A56B-2202D4EB721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- Light - Regular</Template>
  <TotalTime>2926</TotalTime>
  <Words>834</Words>
  <Application>Microsoft Office PowerPoint</Application>
  <PresentationFormat>On-screen Show (4:3)</PresentationFormat>
  <Paragraphs>126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 Light</vt:lpstr>
      <vt:lpstr>Georgia</vt:lpstr>
      <vt:lpstr>Presentation Template - Light - Regular</vt:lpstr>
      <vt:lpstr>ESMA DLT Report</vt:lpstr>
      <vt:lpstr>Background</vt:lpstr>
      <vt:lpstr>Overview of key findings (1/2)</vt:lpstr>
      <vt:lpstr>Overview of key findings (2/2)</vt:lpstr>
      <vt:lpstr>ESMA’s stance</vt:lpstr>
      <vt:lpstr>Key findings</vt:lpstr>
      <vt:lpstr>Potential benefits</vt:lpstr>
      <vt:lpstr>Main Challenges </vt:lpstr>
      <vt:lpstr>Sources of risks</vt:lpstr>
      <vt:lpstr>Interaction with the EU regulatory framework Clearing activities</vt:lpstr>
      <vt:lpstr>Interaction with the EU regulatory framework Settlement activities </vt:lpstr>
      <vt:lpstr>Interaction with the EU regulatory framework Safekeeping and record-keeping of ownership</vt:lpstr>
      <vt:lpstr>ESMA’s 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Relief Trades</dc:title>
  <dc:creator>Administrateur TwentyFive Technology</dc:creator>
  <cp:lastModifiedBy>Apostolos Thomadakis</cp:lastModifiedBy>
  <cp:revision>195</cp:revision>
  <dcterms:created xsi:type="dcterms:W3CDTF">2015-05-27T09:30:14Z</dcterms:created>
  <dcterms:modified xsi:type="dcterms:W3CDTF">2017-05-31T15:28:32Z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0x010100C642C1E4B6F512469B507C843F3D48AA010500FE48832D3ADEBD4E8FC5A2FD9EDF92F9</vt:lpwstr>
  </property>
  <property fmtid="{D5CDD505-2E9C-101B-9397-08002B2CF9AE}" pid="3" name="_dlc_DocIdItemGuid">
    <vt:lpwstr>89bf2fc1-33e7-4a5b-9e66-0d28118c4b2a</vt:lpwstr>
  </property>
  <property fmtid="{D5CDD505-2E9C-101B-9397-08002B2CF9AE}" pid="4" name="EsmaAudience">
    <vt:lpwstr/>
  </property>
  <property fmtid="{D5CDD505-2E9C-101B-9397-08002B2CF9AE}" pid="5" name="Topic">
    <vt:lpwstr>52;#FISC|94b6d8f6-1ad3-4901-8380-56c1c08b4321</vt:lpwstr>
  </property>
  <property fmtid="{D5CDD505-2E9C-101B-9397-08002B2CF9AE}" pid="6" name="ConfidentialityLevel">
    <vt:lpwstr>1;#Regular|07f1e362-856b-423d-bea6-a14079762141</vt:lpwstr>
  </property>
  <property fmtid="{D5CDD505-2E9C-101B-9397-08002B2CF9AE}" pid="7" name="SubTopic">
    <vt:lpwstr>53;#FISC meetings|7e34190c-8a16-4d92-9eec-41a50157c960</vt:lpwstr>
  </property>
  <property fmtid="{D5CDD505-2E9C-101B-9397-08002B2CF9AE}" pid="8" name="DocumentType">
    <vt:lpwstr>50;#Presentation|e895aaec-c178-4d3f-9885-64d6450967e4</vt:lpwstr>
  </property>
  <property fmtid="{D5CDD505-2E9C-101B-9397-08002B2CF9AE}" pid="9" name="_docset_NoMedatataSyncRequired">
    <vt:lpwstr>False</vt:lpwstr>
  </property>
</Properties>
</file>