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16" r:id="rId3"/>
    <p:sldId id="458" r:id="rId4"/>
    <p:sldId id="459" r:id="rId5"/>
    <p:sldId id="461" r:id="rId6"/>
    <p:sldId id="460" r:id="rId7"/>
    <p:sldId id="457" r:id="rId8"/>
  </p:sldIdLst>
  <p:sldSz cx="13003213" cy="9756775"/>
  <p:notesSz cx="6858000" cy="9144000"/>
  <p:defaultTextStyle>
    <a:defPPr>
      <a:defRPr lang="nl-NL"/>
    </a:defPPr>
    <a:lvl1pPr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649288" indent="-192088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300163" indent="-385763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949450" indent="-577850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600325" indent="-771525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3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E1B"/>
    <a:srgbClr val="B3011B"/>
    <a:srgbClr val="A8011B"/>
    <a:srgbClr val="B72E1B"/>
    <a:srgbClr val="00332B"/>
    <a:srgbClr val="E8CDCC"/>
    <a:srgbClr val="BE2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5924" autoAdjust="0"/>
    <p:restoredTop sz="94628" autoAdjust="0"/>
  </p:normalViewPr>
  <p:slideViewPr>
    <p:cSldViewPr snapToGrid="0" snapToObjects="1">
      <p:cViewPr varScale="1">
        <p:scale>
          <a:sx n="77" d="100"/>
          <a:sy n="77" d="100"/>
        </p:scale>
        <p:origin x="846" y="114"/>
      </p:cViewPr>
      <p:guideLst>
        <p:guide orient="horz" pos="3073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3" d="100"/>
          <a:sy n="133" d="100"/>
        </p:scale>
        <p:origin x="-43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33CF8A-0517-45FF-94C6-5CA9EFCF7C3F}" type="datetime1">
              <a:rPr lang="nl-NL"/>
              <a:pPr>
                <a:defRPr/>
              </a:pPr>
              <a:t>27-9-2017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AE8629-FAE9-489F-87FF-3BC0E4D01C5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5681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455104-B4D0-48CF-A469-45D350B291FD}" type="datetime1">
              <a:rPr lang="nl-NL"/>
              <a:pPr>
                <a:defRPr/>
              </a:pPr>
              <a:t>27-9-2017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AB3D7C-DAA4-42CF-9809-826701CE0BC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717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288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0163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9450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0325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00000" y="1800000"/>
            <a:ext cx="5400000" cy="61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60000" y="1800000"/>
            <a:ext cx="5400000" cy="61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87F45-97CA-44DC-B7DC-97180E54B26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54677-D2BB-4AE9-A686-44F4F8E8B3C6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900000" y="1800000"/>
            <a:ext cx="11160000" cy="6120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3C994-A0C2-4F04-95D3-9D2C55E93394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7F593-7CD0-4682-A8DB-3E21285D3EBC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00000" y="1800000"/>
            <a:ext cx="5400000" cy="900000"/>
          </a:xfrm>
        </p:spPr>
        <p:txBody>
          <a:bodyPr/>
          <a:lstStyle>
            <a:lvl1pPr marL="0" indent="0">
              <a:buNone/>
              <a:defRPr sz="2500" b="1"/>
            </a:lvl1pPr>
            <a:lvl2pPr marL="650276" indent="0">
              <a:buNone/>
              <a:defRPr sz="2800" b="1"/>
            </a:lvl2pPr>
            <a:lvl3pPr marL="1300551" indent="0">
              <a:buNone/>
              <a:defRPr sz="2600" b="1"/>
            </a:lvl3pPr>
            <a:lvl4pPr marL="1950827" indent="0">
              <a:buNone/>
              <a:defRPr sz="2300" b="1"/>
            </a:lvl4pPr>
            <a:lvl5pPr marL="2601102" indent="0">
              <a:buNone/>
              <a:defRPr sz="2300" b="1"/>
            </a:lvl5pPr>
            <a:lvl6pPr marL="3251378" indent="0">
              <a:buNone/>
              <a:defRPr sz="2300" b="1"/>
            </a:lvl6pPr>
            <a:lvl7pPr marL="3901653" indent="0">
              <a:buNone/>
              <a:defRPr sz="2300" b="1"/>
            </a:lvl7pPr>
            <a:lvl8pPr marL="4551929" indent="0">
              <a:buNone/>
              <a:defRPr sz="2300" b="1"/>
            </a:lvl8pPr>
            <a:lvl9pPr marL="5202204" indent="0">
              <a:buNone/>
              <a:defRPr sz="23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900000" y="2700000"/>
            <a:ext cx="5400000" cy="52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660000" y="1800000"/>
            <a:ext cx="5400000" cy="900000"/>
          </a:xfrm>
        </p:spPr>
        <p:txBody>
          <a:bodyPr/>
          <a:lstStyle>
            <a:lvl1pPr marL="0" indent="0">
              <a:buNone/>
              <a:defRPr sz="2500" b="1"/>
            </a:lvl1pPr>
            <a:lvl2pPr marL="650276" indent="0">
              <a:buNone/>
              <a:defRPr sz="2800" b="1"/>
            </a:lvl2pPr>
            <a:lvl3pPr marL="1300551" indent="0">
              <a:buNone/>
              <a:defRPr sz="2600" b="1"/>
            </a:lvl3pPr>
            <a:lvl4pPr marL="1950827" indent="0">
              <a:buNone/>
              <a:defRPr sz="2300" b="1"/>
            </a:lvl4pPr>
            <a:lvl5pPr marL="2601102" indent="0">
              <a:buNone/>
              <a:defRPr sz="2300" b="1"/>
            </a:lvl5pPr>
            <a:lvl6pPr marL="3251378" indent="0">
              <a:buNone/>
              <a:defRPr sz="2300" b="1"/>
            </a:lvl6pPr>
            <a:lvl7pPr marL="3901653" indent="0">
              <a:buNone/>
              <a:defRPr sz="2300" b="1"/>
            </a:lvl7pPr>
            <a:lvl8pPr marL="4551929" indent="0">
              <a:buNone/>
              <a:defRPr sz="2300" b="1"/>
            </a:lvl8pPr>
            <a:lvl9pPr marL="5202204" indent="0">
              <a:buNone/>
              <a:defRPr sz="23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660000" y="2700000"/>
            <a:ext cx="5400000" cy="52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ED11D-F8F4-4DC9-89A3-69EE09F58F7E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12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72A14-3DCD-4C6F-B9DD-FCA7489694C3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D7A3-93A1-4A98-B07F-D961C3BB11D1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CE313-C615-432B-BB1A-D5D229E79235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7370" y="554351"/>
            <a:ext cx="8944630" cy="6711476"/>
          </a:xfrm>
        </p:spPr>
        <p:txBody>
          <a:bodyPr rtlCol="0">
            <a:noAutofit/>
          </a:bodyPr>
          <a:lstStyle>
            <a:lvl1pPr marL="0" indent="0">
              <a:buNone/>
              <a:defRPr sz="4600"/>
            </a:lvl1pPr>
            <a:lvl2pPr marL="650276" indent="0">
              <a:buNone/>
              <a:defRPr sz="4000"/>
            </a:lvl2pPr>
            <a:lvl3pPr marL="1300551" indent="0">
              <a:buNone/>
              <a:defRPr sz="3400"/>
            </a:lvl3pPr>
            <a:lvl4pPr marL="1950827" indent="0">
              <a:buNone/>
              <a:defRPr sz="2800"/>
            </a:lvl4pPr>
            <a:lvl5pPr marL="2601102" indent="0">
              <a:buNone/>
              <a:defRPr sz="2800"/>
            </a:lvl5pPr>
            <a:lvl6pPr marL="3251378" indent="0">
              <a:buNone/>
              <a:defRPr sz="2800"/>
            </a:lvl6pPr>
            <a:lvl7pPr marL="3901653" indent="0">
              <a:buNone/>
              <a:defRPr sz="2800"/>
            </a:lvl7pPr>
            <a:lvl8pPr marL="4551929" indent="0">
              <a:buNone/>
              <a:defRPr sz="2800"/>
            </a:lvl8pPr>
            <a:lvl9pPr marL="5202204" indent="0">
              <a:buNone/>
              <a:defRPr sz="28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7370" y="7265828"/>
            <a:ext cx="8944630" cy="796768"/>
          </a:xfrm>
        </p:spPr>
        <p:txBody>
          <a:bodyPr/>
          <a:lstStyle>
            <a:lvl1pPr marL="0" indent="0" algn="ctr">
              <a:buNone/>
              <a:defRPr sz="1800"/>
            </a:lvl1pPr>
            <a:lvl2pPr marL="650276" indent="0">
              <a:buNone/>
              <a:defRPr sz="1700"/>
            </a:lvl2pPr>
            <a:lvl3pPr marL="1300551" indent="0">
              <a:buNone/>
              <a:defRPr sz="1400"/>
            </a:lvl3pPr>
            <a:lvl4pPr marL="1950827" indent="0">
              <a:buNone/>
              <a:defRPr sz="1300"/>
            </a:lvl4pPr>
            <a:lvl5pPr marL="2601102" indent="0">
              <a:buNone/>
              <a:defRPr sz="1300"/>
            </a:lvl5pPr>
            <a:lvl6pPr marL="3251378" indent="0">
              <a:buNone/>
              <a:defRPr sz="1300"/>
            </a:lvl6pPr>
            <a:lvl7pPr marL="3901653" indent="0">
              <a:buNone/>
              <a:defRPr sz="1300"/>
            </a:lvl7pPr>
            <a:lvl8pPr marL="4551929" indent="0">
              <a:buNone/>
              <a:defRPr sz="1300"/>
            </a:lvl8pPr>
            <a:lvl9pPr marL="5202204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0BE3-2582-4967-B251-BF78DD8C3334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6448D-1BFD-463C-BD0C-6ED872AAD388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pagina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98FE-BFAD-4D2F-9E5E-5165B65C8D56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041D-7815-4F72-85A5-7B6E1A41F057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900000" y="1800000"/>
            <a:ext cx="11160000" cy="6120000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C2B0-26DF-41B5-A2C0-A06598E0EA87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D64BF-0CC6-493E-B355-FB4EF0F53B8C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900113" y="720725"/>
            <a:ext cx="11160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900113" y="1800225"/>
            <a:ext cx="11160125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00113" y="8916988"/>
            <a:ext cx="627062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CE78BB-74F1-415E-95DC-4D409C585D1E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pic>
        <p:nvPicPr>
          <p:cNvPr id="1029" name="Afbeelding 1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596313" y="8705850"/>
            <a:ext cx="3805237" cy="806450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16075" y="8916988"/>
            <a:ext cx="5708650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507288" y="8916988"/>
            <a:ext cx="922337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0A67CF-32EB-4F78-9D55-3AFC7AC25F90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49288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BE2E1A"/>
          </a:solidFill>
          <a:latin typeface="+mj-lt"/>
          <a:ea typeface="+mj-ea"/>
          <a:cs typeface="+mj-cs"/>
        </a:defRPr>
      </a:lvl1pPr>
      <a:lvl2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2pPr>
      <a:lvl3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3pPr>
      <a:lvl4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4pPr>
      <a:lvl5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5pPr>
      <a:lvl6pPr marL="4572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6pPr>
      <a:lvl7pPr marL="9144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7pPr>
      <a:lvl8pPr marL="13716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8pPr>
      <a:lvl9pPr marL="18288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9pPr>
    </p:titleStyle>
    <p:bodyStyle>
      <a:lvl1pPr marL="358775" indent="-358775" algn="l" defTabSz="649288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425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90658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900113" y="720725"/>
            <a:ext cx="11160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2051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900113" y="1800225"/>
            <a:ext cx="11160125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2052" name="Afbeelding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8705850"/>
            <a:ext cx="3805237" cy="80645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00113" y="8916988"/>
            <a:ext cx="627062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6F14C0-0AB5-4DEB-A089-6CF0F5E1109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16075" y="8916988"/>
            <a:ext cx="5708650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16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507288" y="8916988"/>
            <a:ext cx="922337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9068CD-088D-44A6-8D22-3C2ED8833E61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4928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2pPr>
      <a:lvl3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3pPr>
      <a:lvl4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4pPr>
      <a:lvl5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5pPr>
      <a:lvl6pPr marL="4572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6pPr>
      <a:lvl7pPr marL="9144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7pPr>
      <a:lvl8pPr marL="13716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8pPr>
      <a:lvl9pPr marL="18288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9pPr>
    </p:titleStyle>
    <p:bodyStyle>
      <a:lvl1pPr marL="358775" indent="-358775" algn="l" defTabSz="649288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2500" kern="1200">
          <a:solidFill>
            <a:srgbClr val="000000"/>
          </a:solidFill>
          <a:latin typeface="+mn-lt"/>
          <a:ea typeface="+mn-ea"/>
          <a:cs typeface="+mn-cs"/>
        </a:defRPr>
      </a:lvl1pPr>
      <a:lvl2pPr marL="71913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500" kern="1200">
          <a:solidFill>
            <a:srgbClr val="000000"/>
          </a:solidFill>
          <a:latin typeface="+mn-lt"/>
          <a:ea typeface="+mn-ea"/>
          <a:cs typeface="+mn-cs"/>
        </a:defRPr>
      </a:lvl2pPr>
      <a:lvl3pPr marL="1114425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–"/>
        <a:defRPr sz="2100" kern="1200">
          <a:solidFill>
            <a:srgbClr val="000000"/>
          </a:solidFill>
          <a:latin typeface="+mn-lt"/>
          <a:ea typeface="+mn-ea"/>
          <a:cs typeface="+mn-cs"/>
        </a:defRPr>
      </a:lvl3pPr>
      <a:lvl4pPr marL="1511300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rgbClr val="000000"/>
          </a:solidFill>
          <a:latin typeface="+mn-lt"/>
          <a:ea typeface="+mn-ea"/>
          <a:cs typeface="+mn-cs"/>
        </a:defRPr>
      </a:lvl4pPr>
      <a:lvl5pPr marL="190658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rgbClr val="000000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751832" y="720725"/>
            <a:ext cx="11160125" cy="1379924"/>
          </a:xfrm>
        </p:spPr>
        <p:txBody>
          <a:bodyPr/>
          <a:lstStyle/>
          <a:p>
            <a:pPr eaLnBrk="1" hangingPunct="1"/>
            <a:r>
              <a:rPr lang="nl-NL" sz="2500" b="1" dirty="0" smtClean="0"/>
              <a:t>Independent </a:t>
            </a:r>
            <a:r>
              <a:rPr lang="nl-NL" sz="2500" b="1" dirty="0" err="1" smtClean="0"/>
              <a:t>advice</a:t>
            </a:r>
            <a:r>
              <a:rPr lang="nl-NL" sz="2500" b="1" dirty="0" smtClean="0"/>
              <a:t>, </a:t>
            </a:r>
            <a:r>
              <a:rPr lang="nl-NL" sz="2500" b="1" dirty="0" err="1" smtClean="0"/>
              <a:t>inducements</a:t>
            </a:r>
            <a:r>
              <a:rPr lang="nl-NL" sz="2500" b="1" dirty="0" smtClean="0"/>
              <a:t> &amp; </a:t>
            </a:r>
            <a:r>
              <a:rPr lang="nl-NL" sz="2500" b="1" dirty="0" err="1" smtClean="0"/>
              <a:t>payments</a:t>
            </a:r>
            <a:r>
              <a:rPr lang="nl-NL" sz="2500" b="1" dirty="0" smtClean="0"/>
              <a:t> </a:t>
            </a:r>
            <a:r>
              <a:rPr lang="nl-NL" sz="2500" b="1" dirty="0" err="1" smtClean="0"/>
              <a:t>for</a:t>
            </a:r>
            <a:r>
              <a:rPr lang="nl-NL" sz="2500" b="1" dirty="0" smtClean="0"/>
              <a:t> investment research</a:t>
            </a:r>
            <a:r>
              <a:rPr lang="nl-NL" sz="4000" b="1" dirty="0"/>
              <a:t/>
            </a:r>
            <a:br>
              <a:rPr lang="nl-NL" sz="4000" b="1" dirty="0"/>
            </a:br>
            <a:endParaRPr lang="nl-NL" sz="4000" b="1" dirty="0" smtClean="0"/>
          </a:p>
        </p:txBody>
      </p:sp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900113" y="1800225"/>
            <a:ext cx="11160125" cy="6119813"/>
          </a:xfrm>
        </p:spPr>
        <p:txBody>
          <a:bodyPr/>
          <a:lstStyle/>
          <a:p>
            <a:pPr eaLnBrk="1" hangingPunct="1"/>
            <a:endParaRPr lang="nl-NL" sz="1600" dirty="0" smtClean="0"/>
          </a:p>
          <a:p>
            <a:pPr eaLnBrk="1" hangingPunct="1">
              <a:buNone/>
            </a:pPr>
            <a:endParaRPr lang="nl-NL" sz="1600" dirty="0" smtClean="0"/>
          </a:p>
          <a:p>
            <a:pPr eaLnBrk="1" hangingPunct="1">
              <a:buNone/>
            </a:pPr>
            <a:endParaRPr lang="nl-NL" sz="1600" dirty="0" smtClean="0"/>
          </a:p>
          <a:p>
            <a:pPr eaLnBrk="1" hangingPunct="1"/>
            <a:r>
              <a:rPr lang="nl-NL" sz="1600" b="1" dirty="0" smtClean="0"/>
              <a:t>Danny Busch</a:t>
            </a:r>
          </a:p>
          <a:p>
            <a:pPr eaLnBrk="1" hangingPunct="1">
              <a:buNone/>
            </a:pPr>
            <a:endParaRPr lang="nl-NL" sz="1600" b="1" dirty="0" smtClean="0"/>
          </a:p>
          <a:p>
            <a:pPr eaLnBrk="1" hangingPunct="1">
              <a:buNone/>
            </a:pPr>
            <a:r>
              <a:rPr lang="nl-NL" sz="1600" b="1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nl-NL" dirty="0" smtClean="0"/>
              <a:t>Independent </a:t>
            </a:r>
            <a:r>
              <a:rPr lang="nl-NL" dirty="0" err="1" smtClean="0"/>
              <a:t>advice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endParaRPr lang="nl-NL" sz="2000" b="1" dirty="0" smtClean="0"/>
          </a:p>
          <a:p>
            <a:r>
              <a:rPr lang="nl-NL" sz="2000" b="1" dirty="0" err="1" smtClean="0"/>
              <a:t>MiFID</a:t>
            </a:r>
            <a:r>
              <a:rPr lang="nl-NL" sz="2000" b="1" dirty="0" smtClean="0"/>
              <a:t> II </a:t>
            </a:r>
            <a:r>
              <a:rPr lang="nl-NL" sz="2000" b="1" dirty="0" err="1" smtClean="0"/>
              <a:t>introduces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distinction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between</a:t>
            </a:r>
            <a:r>
              <a:rPr lang="nl-NL" sz="2000" b="1" dirty="0" smtClean="0"/>
              <a:t> independent </a:t>
            </a:r>
            <a:r>
              <a:rPr lang="nl-NL" sz="2000" b="1" dirty="0" err="1" smtClean="0"/>
              <a:t>and</a:t>
            </a:r>
            <a:r>
              <a:rPr lang="nl-NL" sz="2000" b="1" dirty="0" smtClean="0"/>
              <a:t> non-independent </a:t>
            </a:r>
            <a:r>
              <a:rPr lang="nl-NL" sz="2000" b="1" dirty="0" err="1" smtClean="0"/>
              <a:t>advice</a:t>
            </a:r>
            <a:endParaRPr lang="nl-NL" sz="2000" b="1" dirty="0" smtClean="0"/>
          </a:p>
          <a:p>
            <a:endParaRPr lang="nl-NL" sz="2000" b="1" dirty="0"/>
          </a:p>
          <a:p>
            <a:r>
              <a:rPr lang="en-GB" sz="2000" b="1" dirty="0"/>
              <a:t>Firms providing investment advice on an </a:t>
            </a:r>
            <a:r>
              <a:rPr lang="en-GB" sz="2000" b="1" i="1" dirty="0"/>
              <a:t>independent</a:t>
            </a:r>
            <a:r>
              <a:rPr lang="en-GB" sz="2000" b="1" dirty="0"/>
              <a:t> basis must define and implement a selection process to assesses and compare a sufficient range of financial instruments / structured deposits available on the market</a:t>
            </a:r>
            <a:r>
              <a:rPr lang="en-GB" sz="2000" b="1" dirty="0" smtClean="0"/>
              <a:t>.</a:t>
            </a:r>
          </a:p>
          <a:p>
            <a:endParaRPr lang="en-GB" sz="2000" b="1" dirty="0"/>
          </a:p>
          <a:p>
            <a:r>
              <a:rPr lang="en-GB" sz="2000" b="1" dirty="0"/>
              <a:t>When providing advice, the investment firm must, in good time before it </a:t>
            </a:r>
            <a:r>
              <a:rPr lang="en-GB" sz="2000" b="1" dirty="0" smtClean="0"/>
              <a:t>provides </a:t>
            </a:r>
            <a:r>
              <a:rPr lang="en-GB" sz="2000" b="1" dirty="0"/>
              <a:t>advice, give the client </a:t>
            </a:r>
            <a:r>
              <a:rPr lang="en-GB" sz="2000" b="1" dirty="0" smtClean="0"/>
              <a:t>certain additional information, inter alia on its status </a:t>
            </a:r>
            <a:r>
              <a:rPr lang="en-GB" sz="2000" b="1" dirty="0"/>
              <a:t>(</a:t>
            </a:r>
            <a:r>
              <a:rPr lang="en-GB" sz="2000" b="1" dirty="0" smtClean="0"/>
              <a:t>independent / non-independent adviser)</a:t>
            </a:r>
            <a:endParaRPr lang="en-GB" sz="2000" b="1" dirty="0"/>
          </a:p>
          <a:p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>
              <a:buNone/>
            </a:pPr>
            <a:endParaRPr lang="nl-NL" sz="2000" b="1" dirty="0" smtClean="0"/>
          </a:p>
          <a:p>
            <a:pPr marL="0" indent="0">
              <a:lnSpc>
                <a:spcPct val="80000"/>
              </a:lnSpc>
              <a:buNone/>
            </a:pPr>
            <a:endParaRPr lang="nl-NL" sz="2000" b="1" dirty="0" smtClean="0"/>
          </a:p>
          <a:p>
            <a:pPr marL="0" indent="0">
              <a:lnSpc>
                <a:spcPct val="80000"/>
              </a:lnSpc>
              <a:buNone/>
            </a:pPr>
            <a:endParaRPr lang="nl-NL" sz="2000" b="1" dirty="0" smtClean="0"/>
          </a:p>
          <a:p>
            <a:pPr>
              <a:lnSpc>
                <a:spcPct val="80000"/>
              </a:lnSpc>
            </a:pPr>
            <a:endParaRPr lang="nl-NL" sz="2000" b="1" dirty="0"/>
          </a:p>
          <a:p>
            <a:pPr marL="0" indent="0">
              <a:buNone/>
            </a:pPr>
            <a:r>
              <a:rPr lang="nl-NL" sz="2000" b="1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51398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nl-NL" dirty="0" err="1" smtClean="0"/>
              <a:t>Inducements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pPr marL="0" indent="0">
              <a:buNone/>
            </a:pPr>
            <a:endParaRPr lang="en-GB" sz="2000" b="1" dirty="0"/>
          </a:p>
          <a:p>
            <a:endParaRPr lang="en-GB" sz="2000" b="1" dirty="0"/>
          </a:p>
          <a:p>
            <a:r>
              <a:rPr lang="en-GB" sz="2000" b="1" dirty="0" smtClean="0"/>
              <a:t>An </a:t>
            </a:r>
            <a:r>
              <a:rPr lang="en-GB" sz="2000" b="1" dirty="0"/>
              <a:t>independent investment adviser or a portfolio manager may not accept and </a:t>
            </a:r>
            <a:r>
              <a:rPr lang="en-GB" sz="2000" b="1" i="1" dirty="0"/>
              <a:t>retain</a:t>
            </a:r>
            <a:r>
              <a:rPr lang="en-GB" sz="2000" b="1" dirty="0"/>
              <a:t> inducements paid by a third party in relation to the provision of services to </a:t>
            </a:r>
            <a:r>
              <a:rPr lang="en-GB" sz="2000" b="1" dirty="0" smtClean="0"/>
              <a:t>clients</a:t>
            </a:r>
          </a:p>
          <a:p>
            <a:endParaRPr lang="en-GB" sz="2000" b="1" dirty="0"/>
          </a:p>
          <a:p>
            <a:r>
              <a:rPr lang="en-GB" sz="2000" b="1" dirty="0" smtClean="0"/>
              <a:t>Rationale: preventing conflicts of interest and to make sure firms acts in the client’s best interest</a:t>
            </a:r>
          </a:p>
          <a:p>
            <a:endParaRPr lang="en-GB" sz="2000" b="1" dirty="0"/>
          </a:p>
          <a:p>
            <a:r>
              <a:rPr lang="en-GB" sz="2000" b="1" dirty="0" smtClean="0"/>
              <a:t>The </a:t>
            </a:r>
            <a:r>
              <a:rPr lang="en-GB" sz="2000" b="1" dirty="0"/>
              <a:t>new rules will have a major impact on the most common business models in the financial services </a:t>
            </a:r>
            <a:r>
              <a:rPr lang="en-GB" sz="2000" b="1" dirty="0" smtClean="0"/>
              <a:t>industry</a:t>
            </a:r>
          </a:p>
          <a:p>
            <a:endParaRPr lang="en-GB" sz="2000" b="1" dirty="0"/>
          </a:p>
          <a:p>
            <a:r>
              <a:rPr lang="en-GB" sz="2000" b="1" dirty="0" smtClean="0"/>
              <a:t>Under </a:t>
            </a:r>
            <a:r>
              <a:rPr lang="en-GB" sz="2000" b="1" dirty="0"/>
              <a:t>MiFID II, distribution fees / kick-back fees / trailer fees / rebates paid to an independent investment adviser or portfolio manager are prohibited by definition if the advisor or manager concerned does </a:t>
            </a:r>
            <a:r>
              <a:rPr lang="en-GB" sz="2000" b="1" i="1" dirty="0"/>
              <a:t>not</a:t>
            </a:r>
            <a:r>
              <a:rPr lang="en-GB" sz="2000" b="1" dirty="0"/>
              <a:t> remit the payment to the client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endParaRPr lang="nl-NL" sz="2000" b="1" dirty="0"/>
          </a:p>
          <a:p>
            <a:pPr marL="0" indent="0">
              <a:buNone/>
            </a:pPr>
            <a:r>
              <a:rPr lang="nl-NL" sz="2000" b="1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16064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nl-NL" dirty="0" smtClean="0"/>
              <a:t>Research as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inducement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pPr marL="0" indent="0">
              <a:buNone/>
            </a:pPr>
            <a:endParaRPr lang="en-GB" sz="2000" b="1" dirty="0"/>
          </a:p>
          <a:p>
            <a:endParaRPr lang="en-GB" sz="2000" b="1" dirty="0"/>
          </a:p>
          <a:p>
            <a:r>
              <a:rPr lang="en-GB" sz="2000" b="1" dirty="0"/>
              <a:t>Because research has value to investment firms, it </a:t>
            </a:r>
            <a:r>
              <a:rPr lang="en-GB" sz="2000" b="1" dirty="0" smtClean="0"/>
              <a:t>is to be regarded </a:t>
            </a:r>
            <a:r>
              <a:rPr lang="en-GB" sz="2000" b="1" dirty="0"/>
              <a:t>as an inducement if provided free of charge or at a </a:t>
            </a:r>
            <a:r>
              <a:rPr lang="en-GB" sz="2000" b="1" dirty="0" smtClean="0"/>
              <a:t>discount</a:t>
            </a:r>
            <a:endParaRPr lang="en-GB" sz="2000" b="1" dirty="0"/>
          </a:p>
          <a:p>
            <a:endParaRPr lang="en-GB" sz="2000" b="1" dirty="0"/>
          </a:p>
          <a:p>
            <a:r>
              <a:rPr lang="en-GB" sz="2000" b="1" dirty="0"/>
              <a:t>Article 13 </a:t>
            </a:r>
            <a:r>
              <a:rPr lang="en-GB" sz="2000" b="1" dirty="0" smtClean="0"/>
              <a:t>of the Commission Delegated Directive (EU) 2017/593 of 7 April 2017 includes </a:t>
            </a:r>
            <a:r>
              <a:rPr lang="en-GB" sz="2000" b="1" dirty="0"/>
              <a:t>the circumstances in which research is </a:t>
            </a:r>
            <a:r>
              <a:rPr lang="en-GB" sz="2000" b="1" u="sng" dirty="0"/>
              <a:t>not</a:t>
            </a:r>
            <a:r>
              <a:rPr lang="en-GB" sz="2000" b="1" dirty="0"/>
              <a:t> to be considered an </a:t>
            </a:r>
            <a:r>
              <a:rPr lang="en-GB" sz="2000" b="1" dirty="0" smtClean="0"/>
              <a:t>inducement</a:t>
            </a:r>
          </a:p>
          <a:p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	- Option 1: research </a:t>
            </a:r>
            <a:r>
              <a:rPr lang="en-GB" sz="2000" b="1" dirty="0"/>
              <a:t>in return for direct payments by the investment firm out of its own </a:t>
            </a:r>
            <a:r>
              <a:rPr lang="en-GB" sz="2000" b="1" dirty="0" smtClean="0"/>
              <a:t>	resources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	- Option 2: </a:t>
            </a:r>
            <a:r>
              <a:rPr lang="en-GB" sz="2000" b="1" dirty="0"/>
              <a:t>leaves room for the investment firm to use client money to fund research, if </a:t>
            </a:r>
            <a:r>
              <a:rPr lang="en-GB" sz="2000" b="1" dirty="0" smtClean="0"/>
              <a:t>	a </a:t>
            </a:r>
            <a:r>
              <a:rPr lang="en-GB" sz="2000" b="1" dirty="0"/>
              <a:t>number of strict </a:t>
            </a:r>
            <a:r>
              <a:rPr lang="en-GB" sz="2000" b="1" dirty="0" smtClean="0"/>
              <a:t>and complex rules </a:t>
            </a:r>
            <a:r>
              <a:rPr lang="en-GB" sz="2000" b="1" dirty="0"/>
              <a:t>are </a:t>
            </a:r>
            <a:r>
              <a:rPr lang="en-GB" sz="2000" b="1" dirty="0" smtClean="0"/>
              <a:t>followed</a:t>
            </a:r>
          </a:p>
          <a:p>
            <a:pPr marL="0" indent="0">
              <a:buNone/>
            </a:pPr>
            <a:endParaRPr lang="en-GB" sz="2000" b="1" dirty="0"/>
          </a:p>
          <a:p>
            <a:endParaRPr lang="en-GB" sz="2000" b="1" dirty="0"/>
          </a:p>
          <a:p>
            <a:endParaRPr lang="nl-NL" sz="2000" b="1" dirty="0"/>
          </a:p>
          <a:p>
            <a:pPr marL="0" indent="0">
              <a:buNone/>
            </a:pPr>
            <a:r>
              <a:rPr lang="nl-NL" sz="2000" b="1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50480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nl-NL" dirty="0" smtClean="0"/>
              <a:t>Research as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inducement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endParaRPr lang="nl-NL" sz="2000" b="1" dirty="0" smtClean="0"/>
          </a:p>
          <a:p>
            <a:r>
              <a:rPr lang="nl-NL" sz="2000" b="1" dirty="0" err="1" smtClean="0"/>
              <a:t>Implications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for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buy</a:t>
            </a:r>
            <a:r>
              <a:rPr lang="nl-NL" sz="2000" b="1" dirty="0" smtClean="0"/>
              <a:t> side </a:t>
            </a:r>
            <a:r>
              <a:rPr lang="nl-NL" sz="2000" b="1" dirty="0" err="1" smtClean="0"/>
              <a:t>firms</a:t>
            </a:r>
            <a:endParaRPr lang="nl-NL" sz="2000" b="1" dirty="0" smtClean="0"/>
          </a:p>
          <a:p>
            <a:endParaRPr lang="nl-NL" sz="2000" b="1" dirty="0"/>
          </a:p>
          <a:p>
            <a:pPr marL="0" indent="0">
              <a:buNone/>
            </a:pPr>
            <a:r>
              <a:rPr lang="nl-NL" sz="2000" b="1" dirty="0" smtClean="0"/>
              <a:t>	- </a:t>
            </a:r>
            <a:r>
              <a:rPr lang="nl-NL" sz="2000" b="1" dirty="0" err="1" smtClean="0"/>
              <a:t>they</a:t>
            </a:r>
            <a:r>
              <a:rPr lang="nl-NL" sz="2000" b="1" dirty="0" smtClean="0"/>
              <a:t> have </a:t>
            </a:r>
            <a:r>
              <a:rPr lang="nl-NL" sz="2000" b="1" dirty="0" err="1" smtClean="0"/>
              <a:t>to</a:t>
            </a:r>
            <a:r>
              <a:rPr lang="nl-NL" sz="2000" b="1" dirty="0" smtClean="0"/>
              <a:t> make explicit </a:t>
            </a:r>
            <a:r>
              <a:rPr lang="nl-NL" sz="2000" b="1" dirty="0" err="1" smtClean="0"/>
              <a:t>payments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for</a:t>
            </a:r>
            <a:r>
              <a:rPr lang="nl-NL" sz="2000" b="1" dirty="0" smtClean="0"/>
              <a:t> research</a:t>
            </a:r>
          </a:p>
          <a:p>
            <a:pPr marL="0" indent="0">
              <a:buNone/>
            </a:pPr>
            <a:r>
              <a:rPr lang="nl-NL" sz="2000" b="1" dirty="0"/>
              <a:t>	</a:t>
            </a:r>
            <a:r>
              <a:rPr lang="nl-NL" sz="2000" b="1" dirty="0" smtClean="0"/>
              <a:t>- make a </a:t>
            </a:r>
            <a:r>
              <a:rPr lang="nl-NL" sz="2000" b="1" dirty="0" err="1" smtClean="0"/>
              <a:t>choice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for</a:t>
            </a:r>
            <a:r>
              <a:rPr lang="nl-NL" sz="2000" b="1" dirty="0" smtClean="0"/>
              <a:t> option 1 or 2</a:t>
            </a:r>
            <a:endParaRPr lang="nl-NL" sz="2000" b="1" dirty="0"/>
          </a:p>
          <a:p>
            <a:pPr marL="0" indent="0">
              <a:buNone/>
            </a:pPr>
            <a:r>
              <a:rPr lang="nl-NL" sz="2000" b="1" dirty="0"/>
              <a:t>	</a:t>
            </a:r>
          </a:p>
          <a:p>
            <a:r>
              <a:rPr lang="en-GB" sz="2000" b="1" dirty="0"/>
              <a:t>Implications for sell side </a:t>
            </a:r>
            <a:r>
              <a:rPr lang="en-GB" sz="2000" b="1" dirty="0" smtClean="0"/>
              <a:t>firms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	- </a:t>
            </a:r>
            <a:r>
              <a:rPr lang="en-GB" sz="2000" b="1" dirty="0"/>
              <a:t>they have to show that their research has true added value for the buy side</a:t>
            </a:r>
          </a:p>
          <a:p>
            <a:pPr marL="0" indent="0">
              <a:buNone/>
            </a:pPr>
            <a:r>
              <a:rPr lang="en-GB" sz="2000" b="1" dirty="0" smtClean="0"/>
              <a:t>	- </a:t>
            </a:r>
            <a:r>
              <a:rPr lang="en-GB" sz="2000" b="1" dirty="0"/>
              <a:t>they need to provide the buy side unbundled costs of trading, separately identifying </a:t>
            </a:r>
            <a:r>
              <a:rPr lang="en-GB" sz="2000" b="1" dirty="0" smtClean="0"/>
              <a:t>	and </a:t>
            </a:r>
            <a:r>
              <a:rPr lang="en-GB" sz="2000" b="1" dirty="0"/>
              <a:t>charging for execution, research and other advisory services</a:t>
            </a:r>
          </a:p>
          <a:p>
            <a:pPr marL="0" indent="0">
              <a:buNone/>
            </a:pPr>
            <a:endParaRPr lang="en-GB" sz="2000" b="1" dirty="0"/>
          </a:p>
          <a:p>
            <a:pPr>
              <a:lnSpc>
                <a:spcPct val="80000"/>
              </a:lnSpc>
            </a:pPr>
            <a:r>
              <a:rPr lang="en-GB" sz="2000" b="1" dirty="0"/>
              <a:t>Research as minor non-monetary benefit</a:t>
            </a:r>
          </a:p>
          <a:p>
            <a:pPr marL="0" indent="0">
              <a:lnSpc>
                <a:spcPct val="80000"/>
              </a:lnSpc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6612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nl-NL" dirty="0" err="1" smtClean="0"/>
              <a:t>Final</a:t>
            </a:r>
            <a:r>
              <a:rPr lang="nl-NL" dirty="0" smtClean="0"/>
              <a:t> </a:t>
            </a:r>
            <a:r>
              <a:rPr lang="nl-NL" dirty="0" err="1" smtClean="0"/>
              <a:t>remarks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pPr marL="0" indent="0">
              <a:buNone/>
            </a:pPr>
            <a:endParaRPr lang="nl-NL" sz="2000" b="1" dirty="0" smtClean="0"/>
          </a:p>
          <a:p>
            <a:r>
              <a:rPr lang="nl-NL" sz="2000" b="1" dirty="0"/>
              <a:t>right </a:t>
            </a:r>
            <a:r>
              <a:rPr lang="nl-NL" sz="2000" b="1" dirty="0" err="1"/>
              <a:t>balance</a:t>
            </a:r>
            <a:r>
              <a:rPr lang="nl-NL" sz="2000" b="1" dirty="0"/>
              <a:t> </a:t>
            </a:r>
            <a:r>
              <a:rPr lang="nl-NL" sz="2000" b="1" dirty="0" err="1"/>
              <a:t>between</a:t>
            </a:r>
            <a:r>
              <a:rPr lang="nl-NL" sz="2000" b="1" dirty="0"/>
              <a:t> </a:t>
            </a:r>
            <a:r>
              <a:rPr lang="nl-NL" sz="2000" b="1" dirty="0" err="1"/>
              <a:t>costs</a:t>
            </a:r>
            <a:r>
              <a:rPr lang="nl-NL" sz="2000" b="1" dirty="0"/>
              <a:t> / benefits</a:t>
            </a:r>
            <a:r>
              <a:rPr lang="nl-NL" sz="2000" b="1" dirty="0" smtClean="0"/>
              <a:t>?</a:t>
            </a:r>
          </a:p>
          <a:p>
            <a:pPr marL="0" indent="0">
              <a:buNone/>
            </a:pPr>
            <a:endParaRPr lang="nl-NL" sz="2000" b="1" dirty="0"/>
          </a:p>
          <a:p>
            <a:r>
              <a:rPr lang="nl-NL" sz="2000" b="1" dirty="0"/>
              <a:t>compliance </a:t>
            </a:r>
            <a:r>
              <a:rPr lang="nl-NL" sz="2000" b="1" dirty="0" err="1"/>
              <a:t>with</a:t>
            </a:r>
            <a:r>
              <a:rPr lang="nl-NL" sz="2000" b="1" dirty="0"/>
              <a:t> </a:t>
            </a:r>
            <a:r>
              <a:rPr lang="nl-NL" sz="2000" b="1" dirty="0" err="1"/>
              <a:t>flood</a:t>
            </a:r>
            <a:r>
              <a:rPr lang="nl-NL" sz="2000" b="1" dirty="0"/>
              <a:t> of new </a:t>
            </a:r>
            <a:r>
              <a:rPr lang="nl-NL" sz="2000" b="1" dirty="0" err="1"/>
              <a:t>regulatory</a:t>
            </a:r>
            <a:r>
              <a:rPr lang="nl-NL" sz="2000" b="1" dirty="0"/>
              <a:t> </a:t>
            </a:r>
            <a:r>
              <a:rPr lang="nl-NL" sz="2000" b="1" dirty="0" err="1"/>
              <a:t>provisions</a:t>
            </a:r>
            <a:r>
              <a:rPr lang="nl-NL" sz="2000" b="1" dirty="0"/>
              <a:t> even </a:t>
            </a:r>
            <a:r>
              <a:rPr lang="nl-NL" sz="2000" b="1" dirty="0" err="1"/>
              <a:t>possible</a:t>
            </a:r>
            <a:r>
              <a:rPr lang="nl-NL" sz="2000" b="1" dirty="0" smtClean="0"/>
              <a:t>?</a:t>
            </a:r>
          </a:p>
          <a:p>
            <a:pPr marL="0" indent="0">
              <a:buNone/>
            </a:pPr>
            <a:endParaRPr lang="nl-NL" sz="2000" b="1" dirty="0"/>
          </a:p>
          <a:p>
            <a:r>
              <a:rPr lang="nl-NL" sz="2000" b="1" dirty="0" err="1"/>
              <a:t>better</a:t>
            </a:r>
            <a:r>
              <a:rPr lang="nl-NL" sz="2000" b="1" dirty="0"/>
              <a:t> </a:t>
            </a:r>
            <a:r>
              <a:rPr lang="nl-NL" sz="2000" b="1" dirty="0" err="1"/>
              <a:t>regulation</a:t>
            </a:r>
            <a:r>
              <a:rPr lang="nl-NL" sz="2000" b="1" dirty="0"/>
              <a:t>?</a:t>
            </a:r>
          </a:p>
          <a:p>
            <a:pPr marL="0" indent="0">
              <a:buNone/>
            </a:pPr>
            <a:endParaRPr lang="nl-NL" sz="2000" dirty="0"/>
          </a:p>
          <a:p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40318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 PPT Algemeen NL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RU Titeldia'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 PPT Algemeen NL 2014</Template>
  <TotalTime>13552</TotalTime>
  <Words>284</Words>
  <Application>Microsoft Office PowerPoint</Application>
  <PresentationFormat>Custom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Lucida Grande</vt:lpstr>
      <vt:lpstr>RU PPT Algemeen NL 2014</vt:lpstr>
      <vt:lpstr>RU Titeldia's</vt:lpstr>
      <vt:lpstr>Independent advice, inducements &amp; payments for investment research </vt:lpstr>
      <vt:lpstr>Independent advice   </vt:lpstr>
      <vt:lpstr>Inducements   </vt:lpstr>
      <vt:lpstr>Research as an inducement   </vt:lpstr>
      <vt:lpstr>Research as an inducement   </vt:lpstr>
      <vt:lpstr>Final remarks   </vt:lpstr>
    </vt:vector>
  </TitlesOfParts>
  <Company>Radboud Universiteit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u560141</dc:creator>
  <cp:lastModifiedBy>Apostolos Thomadakis</cp:lastModifiedBy>
  <cp:revision>649</cp:revision>
  <dcterms:created xsi:type="dcterms:W3CDTF">2014-10-09T12:19:00Z</dcterms:created>
  <dcterms:modified xsi:type="dcterms:W3CDTF">2017-09-27T07:24:45Z</dcterms:modified>
</cp:coreProperties>
</file>