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316" r:id="rId3"/>
    <p:sldId id="415" r:id="rId4"/>
    <p:sldId id="432" r:id="rId5"/>
    <p:sldId id="434" r:id="rId6"/>
    <p:sldId id="446" r:id="rId7"/>
    <p:sldId id="448" r:id="rId8"/>
    <p:sldId id="424" r:id="rId9"/>
    <p:sldId id="437" r:id="rId10"/>
    <p:sldId id="449" r:id="rId11"/>
    <p:sldId id="440" r:id="rId12"/>
    <p:sldId id="423" r:id="rId13"/>
    <p:sldId id="450" r:id="rId14"/>
  </p:sldIdLst>
  <p:sldSz cx="13003213" cy="9756775"/>
  <p:notesSz cx="6858000" cy="9144000"/>
  <p:defaultTextStyle>
    <a:defPPr>
      <a:defRPr lang="nl-NL"/>
    </a:defPPr>
    <a:lvl1pPr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649288" indent="-192088"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300163" indent="-385763"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949450" indent="-577850"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600325" indent="-771525" algn="l" defTabSz="649288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3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E1B"/>
    <a:srgbClr val="B3011B"/>
    <a:srgbClr val="A8011B"/>
    <a:srgbClr val="B72E1B"/>
    <a:srgbClr val="00332B"/>
    <a:srgbClr val="E8CDCC"/>
    <a:srgbClr val="BE2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5924" autoAdjust="0"/>
    <p:restoredTop sz="94628" autoAdjust="0"/>
  </p:normalViewPr>
  <p:slideViewPr>
    <p:cSldViewPr snapToGrid="0" snapToObjects="1">
      <p:cViewPr varScale="1">
        <p:scale>
          <a:sx n="77" d="100"/>
          <a:sy n="77" d="100"/>
        </p:scale>
        <p:origin x="846" y="114"/>
      </p:cViewPr>
      <p:guideLst>
        <p:guide orient="horz" pos="3073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33" d="100"/>
          <a:sy n="133" d="100"/>
        </p:scale>
        <p:origin x="-43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Koptekst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33CF8A-0517-45FF-94C6-5CA9EFCF7C3F}" type="datetime1">
              <a:rPr lang="nl-NL"/>
              <a:pPr>
                <a:defRPr/>
              </a:pPr>
              <a:t>27-9-2017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AE8629-FAE9-489F-87FF-3BC0E4D01C5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65681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Koptekst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455104-B4D0-48CF-A469-45D350B291FD}" type="datetime1">
              <a:rPr lang="nl-NL"/>
              <a:pPr>
                <a:defRPr/>
              </a:pPr>
              <a:t>27-9-2017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8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tekststijl van het model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AB3D7C-DAA4-42CF-9809-826701CE0BC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717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288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0163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9450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00325" algn="l" defTabSz="649288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00000" y="1800000"/>
            <a:ext cx="5400000" cy="6120000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660000" y="1800000"/>
            <a:ext cx="5400000" cy="6120000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87F45-97CA-44DC-B7DC-97180E54B265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9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54677-D2BB-4AE9-A686-44F4F8E8B3C6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900000" y="1800000"/>
            <a:ext cx="11160000" cy="6120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3C994-A0C2-4F04-95D3-9D2C55E93394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7F593-7CD0-4682-A8DB-3E21285D3EBC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00000" y="1800000"/>
            <a:ext cx="5400000" cy="900000"/>
          </a:xfrm>
        </p:spPr>
        <p:txBody>
          <a:bodyPr/>
          <a:lstStyle>
            <a:lvl1pPr marL="0" indent="0">
              <a:buNone/>
              <a:defRPr sz="2500" b="1"/>
            </a:lvl1pPr>
            <a:lvl2pPr marL="650276" indent="0">
              <a:buNone/>
              <a:defRPr sz="2800" b="1"/>
            </a:lvl2pPr>
            <a:lvl3pPr marL="1300551" indent="0">
              <a:buNone/>
              <a:defRPr sz="2600" b="1"/>
            </a:lvl3pPr>
            <a:lvl4pPr marL="1950827" indent="0">
              <a:buNone/>
              <a:defRPr sz="2300" b="1"/>
            </a:lvl4pPr>
            <a:lvl5pPr marL="2601102" indent="0">
              <a:buNone/>
              <a:defRPr sz="2300" b="1"/>
            </a:lvl5pPr>
            <a:lvl6pPr marL="3251378" indent="0">
              <a:buNone/>
              <a:defRPr sz="2300" b="1"/>
            </a:lvl6pPr>
            <a:lvl7pPr marL="3901653" indent="0">
              <a:buNone/>
              <a:defRPr sz="2300" b="1"/>
            </a:lvl7pPr>
            <a:lvl8pPr marL="4551929" indent="0">
              <a:buNone/>
              <a:defRPr sz="2300" b="1"/>
            </a:lvl8pPr>
            <a:lvl9pPr marL="5202204" indent="0">
              <a:buNone/>
              <a:defRPr sz="23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900000" y="2700000"/>
            <a:ext cx="5400000" cy="5220000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660000" y="1800000"/>
            <a:ext cx="5400000" cy="900000"/>
          </a:xfrm>
        </p:spPr>
        <p:txBody>
          <a:bodyPr/>
          <a:lstStyle>
            <a:lvl1pPr marL="0" indent="0">
              <a:buNone/>
              <a:defRPr sz="2500" b="1"/>
            </a:lvl1pPr>
            <a:lvl2pPr marL="650276" indent="0">
              <a:buNone/>
              <a:defRPr sz="2800" b="1"/>
            </a:lvl2pPr>
            <a:lvl3pPr marL="1300551" indent="0">
              <a:buNone/>
              <a:defRPr sz="2600" b="1"/>
            </a:lvl3pPr>
            <a:lvl4pPr marL="1950827" indent="0">
              <a:buNone/>
              <a:defRPr sz="2300" b="1"/>
            </a:lvl4pPr>
            <a:lvl5pPr marL="2601102" indent="0">
              <a:buNone/>
              <a:defRPr sz="2300" b="1"/>
            </a:lvl5pPr>
            <a:lvl6pPr marL="3251378" indent="0">
              <a:buNone/>
              <a:defRPr sz="2300" b="1"/>
            </a:lvl6pPr>
            <a:lvl7pPr marL="3901653" indent="0">
              <a:buNone/>
              <a:defRPr sz="2300" b="1"/>
            </a:lvl7pPr>
            <a:lvl8pPr marL="4551929" indent="0">
              <a:buNone/>
              <a:defRPr sz="2300" b="1"/>
            </a:lvl8pPr>
            <a:lvl9pPr marL="5202204" indent="0">
              <a:buNone/>
              <a:defRPr sz="23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660000" y="2700000"/>
            <a:ext cx="5400000" cy="5220000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ED11D-F8F4-4DC9-89A3-69EE09F58F7E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11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12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72A14-3DCD-4C6F-B9DD-FCA7489694C3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8D7A3-93A1-4A98-B07F-D961C3BB11D1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CE313-C615-432B-BB1A-D5D229E79235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7370" y="554351"/>
            <a:ext cx="8944630" cy="6711476"/>
          </a:xfrm>
        </p:spPr>
        <p:txBody>
          <a:bodyPr rtlCol="0">
            <a:noAutofit/>
          </a:bodyPr>
          <a:lstStyle>
            <a:lvl1pPr marL="0" indent="0">
              <a:buNone/>
              <a:defRPr sz="4600"/>
            </a:lvl1pPr>
            <a:lvl2pPr marL="650276" indent="0">
              <a:buNone/>
              <a:defRPr sz="4000"/>
            </a:lvl2pPr>
            <a:lvl3pPr marL="1300551" indent="0">
              <a:buNone/>
              <a:defRPr sz="3400"/>
            </a:lvl3pPr>
            <a:lvl4pPr marL="1950827" indent="0">
              <a:buNone/>
              <a:defRPr sz="2800"/>
            </a:lvl4pPr>
            <a:lvl5pPr marL="2601102" indent="0">
              <a:buNone/>
              <a:defRPr sz="2800"/>
            </a:lvl5pPr>
            <a:lvl6pPr marL="3251378" indent="0">
              <a:buNone/>
              <a:defRPr sz="2800"/>
            </a:lvl6pPr>
            <a:lvl7pPr marL="3901653" indent="0">
              <a:buNone/>
              <a:defRPr sz="2800"/>
            </a:lvl7pPr>
            <a:lvl8pPr marL="4551929" indent="0">
              <a:buNone/>
              <a:defRPr sz="2800"/>
            </a:lvl8pPr>
            <a:lvl9pPr marL="5202204" indent="0">
              <a:buNone/>
              <a:defRPr sz="28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7370" y="7265828"/>
            <a:ext cx="8944630" cy="796768"/>
          </a:xfrm>
        </p:spPr>
        <p:txBody>
          <a:bodyPr/>
          <a:lstStyle>
            <a:lvl1pPr marL="0" indent="0" algn="ctr">
              <a:buNone/>
              <a:defRPr sz="1800"/>
            </a:lvl1pPr>
            <a:lvl2pPr marL="650276" indent="0">
              <a:buNone/>
              <a:defRPr sz="1700"/>
            </a:lvl2pPr>
            <a:lvl3pPr marL="1300551" indent="0">
              <a:buNone/>
              <a:defRPr sz="1400"/>
            </a:lvl3pPr>
            <a:lvl4pPr marL="1950827" indent="0">
              <a:buNone/>
              <a:defRPr sz="1300"/>
            </a:lvl4pPr>
            <a:lvl5pPr marL="2601102" indent="0">
              <a:buNone/>
              <a:defRPr sz="1300"/>
            </a:lvl5pPr>
            <a:lvl6pPr marL="3251378" indent="0">
              <a:buNone/>
              <a:defRPr sz="1300"/>
            </a:lvl6pPr>
            <a:lvl7pPr marL="3901653" indent="0">
              <a:buNone/>
              <a:defRPr sz="1300"/>
            </a:lvl7pPr>
            <a:lvl8pPr marL="4551929" indent="0">
              <a:buNone/>
              <a:defRPr sz="1300"/>
            </a:lvl8pPr>
            <a:lvl9pPr marL="5202204" indent="0">
              <a:buNone/>
              <a:defRPr sz="13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E0BE3-2582-4967-B251-BF78DD8C3334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6448D-1BFD-463C-BD0C-6ED872AAD388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pagina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998FE-BFAD-4D2F-9E5E-5165B65C8D56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9041D-7815-4F72-85A5-7B6E1A41F057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900000" y="1800000"/>
            <a:ext cx="11160000" cy="6120000"/>
          </a:xfrm>
        </p:spPr>
        <p:txBody>
          <a:bodyPr/>
          <a:lstStyle/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C2B0-26DF-41B5-A2C0-A06598E0EA87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D64BF-0CC6-493E-B355-FB4EF0F53B8C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900113" y="720725"/>
            <a:ext cx="111601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900113" y="1800225"/>
            <a:ext cx="11160125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00113" y="8916988"/>
            <a:ext cx="627062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CE78BB-74F1-415E-95DC-4D409C585D1E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pic>
        <p:nvPicPr>
          <p:cNvPr id="1029" name="Afbeelding 1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596313" y="8705850"/>
            <a:ext cx="3805237" cy="806450"/>
          </a:xfrm>
          <a:prstGeom prst="rect">
            <a:avLst/>
          </a:prstGeom>
          <a:blipFill dpi="0" rotWithShape="1">
            <a:blip r:embed="rId10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16075" y="8916988"/>
            <a:ext cx="5708650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507288" y="8916988"/>
            <a:ext cx="922337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0A67CF-32EB-4F78-9D55-3AFC7AC25F90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49288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BE2E1A"/>
          </a:solidFill>
          <a:latin typeface="+mj-lt"/>
          <a:ea typeface="+mj-ea"/>
          <a:cs typeface="+mj-cs"/>
        </a:defRPr>
      </a:lvl1pPr>
      <a:lvl2pPr algn="l" defTabSz="649288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2pPr>
      <a:lvl3pPr algn="l" defTabSz="649288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3pPr>
      <a:lvl4pPr algn="l" defTabSz="649288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4pPr>
      <a:lvl5pPr algn="l" defTabSz="649288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5pPr>
      <a:lvl6pPr marL="457200" algn="l" defTabSz="649288" rtl="0" fontAlgn="base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6pPr>
      <a:lvl7pPr marL="914400" algn="l" defTabSz="649288" rtl="0" fontAlgn="base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7pPr>
      <a:lvl8pPr marL="1371600" algn="l" defTabSz="649288" rtl="0" fontAlgn="base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8pPr>
      <a:lvl9pPr marL="1828800" algn="l" defTabSz="649288" rtl="0" fontAlgn="base">
        <a:spcBef>
          <a:spcPct val="0"/>
        </a:spcBef>
        <a:spcAft>
          <a:spcPct val="0"/>
        </a:spcAft>
        <a:defRPr sz="3000" b="1">
          <a:solidFill>
            <a:srgbClr val="BE2E1A"/>
          </a:solidFill>
          <a:latin typeface="Arial" pitchFamily="34" charset="0"/>
        </a:defRPr>
      </a:lvl9pPr>
    </p:titleStyle>
    <p:bodyStyle>
      <a:lvl1pPr marL="358775" indent="-358775" algn="l" defTabSz="649288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425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906588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516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791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7067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7342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76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551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827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102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378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653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929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2204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900113" y="720725"/>
            <a:ext cx="111601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  <p:sp>
        <p:nvSpPr>
          <p:cNvPr id="2051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900113" y="1800225"/>
            <a:ext cx="11160125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2052" name="Afbeelding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96313" y="8705850"/>
            <a:ext cx="3805237" cy="80645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14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900113" y="8916988"/>
            <a:ext cx="627062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6F14C0-0AB5-4DEB-A089-6CF0F5E11095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  <p:sp>
        <p:nvSpPr>
          <p:cNvPr id="1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616075" y="8916988"/>
            <a:ext cx="5708650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16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507288" y="8916988"/>
            <a:ext cx="922337" cy="5191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9068CD-088D-44A6-8D22-3C2ED8833E61}" type="datetime1">
              <a:rPr lang="nl-NL"/>
              <a:pPr>
                <a:defRPr/>
              </a:pPr>
              <a:t>27-9-2017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4928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49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2pPr>
      <a:lvl3pPr algn="l" defTabSz="649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3pPr>
      <a:lvl4pPr algn="l" defTabSz="649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4pPr>
      <a:lvl5pPr algn="l" defTabSz="649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5pPr>
      <a:lvl6pPr marL="457200" algn="l" defTabSz="6492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6pPr>
      <a:lvl7pPr marL="914400" algn="l" defTabSz="6492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7pPr>
      <a:lvl8pPr marL="1371600" algn="l" defTabSz="6492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8pPr>
      <a:lvl9pPr marL="1828800" algn="l" defTabSz="6492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Arial" pitchFamily="34" charset="0"/>
        </a:defRPr>
      </a:lvl9pPr>
    </p:titleStyle>
    <p:bodyStyle>
      <a:lvl1pPr marL="358775" indent="-358775" algn="l" defTabSz="649288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2500" kern="1200">
          <a:solidFill>
            <a:srgbClr val="000000"/>
          </a:solidFill>
          <a:latin typeface="+mn-lt"/>
          <a:ea typeface="+mn-ea"/>
          <a:cs typeface="+mn-cs"/>
        </a:defRPr>
      </a:lvl1pPr>
      <a:lvl2pPr marL="719138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500" kern="1200">
          <a:solidFill>
            <a:srgbClr val="000000"/>
          </a:solidFill>
          <a:latin typeface="+mn-lt"/>
          <a:ea typeface="+mn-ea"/>
          <a:cs typeface="+mn-cs"/>
        </a:defRPr>
      </a:lvl2pPr>
      <a:lvl3pPr marL="1114425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–"/>
        <a:defRPr sz="2100" kern="1200">
          <a:solidFill>
            <a:srgbClr val="000000"/>
          </a:solidFill>
          <a:latin typeface="+mn-lt"/>
          <a:ea typeface="+mn-ea"/>
          <a:cs typeface="+mn-cs"/>
        </a:defRPr>
      </a:lvl3pPr>
      <a:lvl4pPr marL="1511300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100" kern="1200">
          <a:solidFill>
            <a:srgbClr val="000000"/>
          </a:solidFill>
          <a:latin typeface="+mn-lt"/>
          <a:ea typeface="+mn-ea"/>
          <a:cs typeface="+mn-cs"/>
        </a:defRPr>
      </a:lvl4pPr>
      <a:lvl5pPr marL="1906588" indent="-358775" algn="l" defTabSz="649288" rtl="0" eaLnBrk="0" fontAlgn="base" hangingPunct="0">
        <a:spcBef>
          <a:spcPct val="0"/>
        </a:spcBef>
        <a:spcAft>
          <a:spcPct val="0"/>
        </a:spcAft>
        <a:buFont typeface="Lucida Grande"/>
        <a:buChar char="-"/>
        <a:defRPr sz="2100" kern="1200">
          <a:solidFill>
            <a:srgbClr val="000000"/>
          </a:solidFill>
          <a:latin typeface="+mn-lt"/>
          <a:ea typeface="+mn-ea"/>
          <a:cs typeface="+mn-cs"/>
        </a:defRPr>
      </a:lvl5pPr>
      <a:lvl6pPr marL="3576516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791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7067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7342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76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551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827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102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378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653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929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2204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751832" y="720725"/>
            <a:ext cx="11160125" cy="1379924"/>
          </a:xfrm>
        </p:spPr>
        <p:txBody>
          <a:bodyPr/>
          <a:lstStyle/>
          <a:p>
            <a:pPr eaLnBrk="1" hangingPunct="1"/>
            <a:r>
              <a:rPr lang="nl-NL" sz="3500" b="1" dirty="0" err="1" smtClean="0"/>
              <a:t>Diamonds</a:t>
            </a:r>
            <a:r>
              <a:rPr lang="nl-NL" sz="3500" b="1" dirty="0" smtClean="0"/>
              <a:t> are </a:t>
            </a:r>
            <a:r>
              <a:rPr lang="nl-NL" sz="3500" b="1" dirty="0" err="1" smtClean="0"/>
              <a:t>forever</a:t>
            </a:r>
            <a:r>
              <a:rPr lang="nl-NL" sz="3500" b="1" dirty="0" smtClean="0"/>
              <a:t>?</a:t>
            </a:r>
            <a:r>
              <a:rPr lang="nl-NL" sz="4000" b="1" dirty="0"/>
              <a:t/>
            </a:r>
            <a:br>
              <a:rPr lang="nl-NL" sz="4000" b="1" dirty="0"/>
            </a:br>
            <a:r>
              <a:rPr lang="nl-NL" sz="1600" b="1" dirty="0" smtClean="0"/>
              <a:t/>
            </a:r>
            <a:br>
              <a:rPr lang="nl-NL" sz="1600" b="1" dirty="0" smtClean="0"/>
            </a:br>
            <a:r>
              <a:rPr lang="nl-NL" sz="2000" b="1" dirty="0" smtClean="0"/>
              <a:t>Product </a:t>
            </a:r>
            <a:r>
              <a:rPr lang="nl-NL" sz="2000" b="1" dirty="0" err="1" smtClean="0"/>
              <a:t>governance</a:t>
            </a:r>
            <a:r>
              <a:rPr lang="nl-NL" sz="2000" b="1" dirty="0" smtClean="0"/>
              <a:t> &amp; product </a:t>
            </a:r>
            <a:r>
              <a:rPr lang="nl-NL" sz="2000" b="1" dirty="0" err="1" smtClean="0"/>
              <a:t>intervention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under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MiFID</a:t>
            </a:r>
            <a:r>
              <a:rPr lang="nl-NL" sz="2000" b="1" dirty="0" smtClean="0"/>
              <a:t> II/ </a:t>
            </a:r>
            <a:r>
              <a:rPr lang="nl-NL" sz="2000" b="1" dirty="0" err="1" smtClean="0"/>
              <a:t>MiFIR</a:t>
            </a:r>
            <a:r>
              <a:rPr lang="nl-NL" sz="2000" b="1" dirty="0" smtClean="0"/>
              <a:t/>
            </a:r>
            <a:br>
              <a:rPr lang="nl-NL" sz="2000" b="1" dirty="0" smtClean="0"/>
            </a:br>
            <a:endParaRPr lang="nl-NL" sz="2000" b="1" dirty="0" smtClean="0"/>
          </a:p>
        </p:txBody>
      </p:sp>
      <p:sp>
        <p:nvSpPr>
          <p:cNvPr id="3075" name="Tijdelijke aanduiding voor inhoud 2"/>
          <p:cNvSpPr>
            <a:spLocks noGrp="1"/>
          </p:cNvSpPr>
          <p:nvPr>
            <p:ph idx="1"/>
          </p:nvPr>
        </p:nvSpPr>
        <p:spPr>
          <a:xfrm>
            <a:off x="900113" y="1800225"/>
            <a:ext cx="11160125" cy="6119813"/>
          </a:xfrm>
        </p:spPr>
        <p:txBody>
          <a:bodyPr/>
          <a:lstStyle/>
          <a:p>
            <a:pPr eaLnBrk="1" hangingPunct="1"/>
            <a:endParaRPr lang="nl-NL" sz="1600" dirty="0" smtClean="0"/>
          </a:p>
          <a:p>
            <a:pPr eaLnBrk="1" hangingPunct="1">
              <a:buNone/>
            </a:pPr>
            <a:endParaRPr lang="nl-NL" sz="1600" dirty="0" smtClean="0"/>
          </a:p>
          <a:p>
            <a:pPr eaLnBrk="1" hangingPunct="1">
              <a:buNone/>
            </a:pPr>
            <a:endParaRPr lang="nl-NL" sz="1600" dirty="0" smtClean="0"/>
          </a:p>
          <a:p>
            <a:pPr eaLnBrk="1" hangingPunct="1"/>
            <a:r>
              <a:rPr lang="nl-NL" sz="1600" b="1" dirty="0" smtClean="0"/>
              <a:t>Danny Busch</a:t>
            </a:r>
          </a:p>
          <a:p>
            <a:pPr eaLnBrk="1" hangingPunct="1">
              <a:buNone/>
            </a:pPr>
            <a:endParaRPr lang="nl-NL" sz="1600" b="1" dirty="0" smtClean="0"/>
          </a:p>
          <a:p>
            <a:pPr eaLnBrk="1" hangingPunct="1">
              <a:buNone/>
            </a:pPr>
            <a:r>
              <a:rPr lang="nl-NL" sz="1600" b="1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Gap 2: banks selling diamonds 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334530"/>
            <a:ext cx="11160000" cy="6585469"/>
          </a:xfrm>
        </p:spPr>
        <p:txBody>
          <a:bodyPr/>
          <a:lstStyle/>
          <a:p>
            <a:endParaRPr lang="en-GB" sz="2000" b="1" dirty="0" smtClean="0"/>
          </a:p>
          <a:p>
            <a:r>
              <a:rPr lang="en-GB" sz="2000" b="1" dirty="0" smtClean="0"/>
              <a:t>Several </a:t>
            </a:r>
            <a:r>
              <a:rPr lang="en-GB" sz="2000" b="1" dirty="0"/>
              <a:t>Italian banks distribute diamonds for diamond brokers, an unusual partnership that generated around 300 million euros ($332.88 million) in sales for the brokers last </a:t>
            </a:r>
            <a:r>
              <a:rPr lang="en-GB" sz="2000" b="1" dirty="0" smtClean="0"/>
              <a:t>year</a:t>
            </a:r>
          </a:p>
          <a:p>
            <a:endParaRPr lang="en-GB" sz="2000" b="1" dirty="0"/>
          </a:p>
          <a:p>
            <a:r>
              <a:rPr lang="en-GB" sz="2000" b="1" dirty="0" smtClean="0"/>
              <a:t>Several </a:t>
            </a:r>
            <a:r>
              <a:rPr lang="en-GB" sz="2000" b="1" dirty="0"/>
              <a:t>banks sold diamonds as financial products in bank branches at twice the market price. </a:t>
            </a:r>
            <a:endParaRPr lang="en-GB" sz="2000" b="1" dirty="0" smtClean="0"/>
          </a:p>
          <a:p>
            <a:endParaRPr lang="en-GB" sz="2000" b="1" dirty="0"/>
          </a:p>
          <a:p>
            <a:r>
              <a:rPr lang="en-GB" sz="2000" b="1" dirty="0"/>
              <a:t>B</a:t>
            </a:r>
            <a:r>
              <a:rPr lang="en-GB" sz="2000" b="1" dirty="0" smtClean="0"/>
              <a:t>ank officials </a:t>
            </a:r>
            <a:r>
              <a:rPr lang="en-GB" sz="2000" b="1" dirty="0"/>
              <a:t>advising a customer to make the investment without spelling out the risks and promising the diamond would appreciate consistently above the inflation rate in the long </a:t>
            </a:r>
            <a:r>
              <a:rPr lang="en-GB" sz="2000" b="1" dirty="0" smtClean="0"/>
              <a:t>run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08043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Evaluation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7557" y="1223319"/>
            <a:ext cx="11160000" cy="6449545"/>
          </a:xfrm>
        </p:spPr>
        <p:txBody>
          <a:bodyPr/>
          <a:lstStyle/>
          <a:p>
            <a:endParaRPr lang="en-GB" sz="2000" b="1" dirty="0" smtClean="0"/>
          </a:p>
          <a:p>
            <a:r>
              <a:rPr lang="en-GB" sz="2000" b="1" dirty="0" smtClean="0"/>
              <a:t>Step </a:t>
            </a:r>
            <a:r>
              <a:rPr lang="en-GB" sz="2000" b="1" dirty="0"/>
              <a:t>forward in protecting </a:t>
            </a:r>
            <a:r>
              <a:rPr lang="en-GB" sz="2000" b="1" dirty="0" smtClean="0"/>
              <a:t>investors</a:t>
            </a:r>
          </a:p>
          <a:p>
            <a:endParaRPr lang="en-GB" sz="2000" b="1" dirty="0"/>
          </a:p>
          <a:p>
            <a:r>
              <a:rPr lang="nl-NL" sz="2000" b="1" dirty="0" err="1" smtClean="0"/>
              <a:t>Perhaps</a:t>
            </a:r>
            <a:r>
              <a:rPr lang="nl-NL" sz="2000" b="1" dirty="0" smtClean="0"/>
              <a:t> </a:t>
            </a:r>
            <a:r>
              <a:rPr lang="nl-NL" sz="2000" b="1" dirty="0" err="1"/>
              <a:t>less</a:t>
            </a:r>
            <a:r>
              <a:rPr lang="nl-NL" sz="2000" b="1" dirty="0"/>
              <a:t> </a:t>
            </a:r>
            <a:r>
              <a:rPr lang="nl-NL" sz="2000" b="1" dirty="0" err="1"/>
              <a:t>choice</a:t>
            </a:r>
            <a:r>
              <a:rPr lang="nl-NL" sz="2000" b="1" dirty="0"/>
              <a:t>, but </a:t>
            </a:r>
            <a:r>
              <a:rPr lang="nl-NL" sz="2000" b="1" dirty="0" err="1" smtClean="0"/>
              <a:t>retail</a:t>
            </a:r>
            <a:r>
              <a:rPr lang="nl-NL" sz="2000" b="1" dirty="0" smtClean="0"/>
              <a:t> </a:t>
            </a:r>
            <a:r>
              <a:rPr lang="nl-NL" sz="2000" b="1" dirty="0" err="1"/>
              <a:t>investors</a:t>
            </a:r>
            <a:r>
              <a:rPr lang="nl-NL" sz="2000" b="1" dirty="0"/>
              <a:t> </a:t>
            </a:r>
            <a:r>
              <a:rPr lang="nl-NL" sz="2000" b="1" dirty="0" err="1" smtClean="0"/>
              <a:t>couldn’t</a:t>
            </a:r>
            <a:r>
              <a:rPr lang="nl-NL" sz="2000" b="1" dirty="0" smtClean="0"/>
              <a:t> </a:t>
            </a:r>
            <a:r>
              <a:rPr lang="nl-NL" sz="2000" b="1" dirty="0"/>
              <a:t>care </a:t>
            </a:r>
            <a:r>
              <a:rPr lang="nl-NL" sz="2000" b="1" dirty="0" err="1" smtClean="0"/>
              <a:t>less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  <a:p>
            <a:r>
              <a:rPr lang="en-GB" sz="2000" b="1" dirty="0" smtClean="0"/>
              <a:t>Identification of the target market bound to pose difficulties in practice</a:t>
            </a:r>
          </a:p>
          <a:p>
            <a:endParaRPr lang="en-GB" sz="2000" b="1" dirty="0"/>
          </a:p>
          <a:p>
            <a:r>
              <a:rPr lang="en-GB" sz="2000" b="1" dirty="0"/>
              <a:t>I</a:t>
            </a:r>
            <a:r>
              <a:rPr lang="en-GB" sz="2000" b="1" dirty="0" smtClean="0"/>
              <a:t>mportant gaps remain</a:t>
            </a:r>
          </a:p>
          <a:p>
            <a:endParaRPr lang="en-GB" sz="2000" b="1" dirty="0"/>
          </a:p>
          <a:p>
            <a:r>
              <a:rPr lang="en-GB" sz="2000" b="1" dirty="0" smtClean="0"/>
              <a:t>Rules must be viewed within the broader context</a:t>
            </a:r>
          </a:p>
          <a:p>
            <a:endParaRPr lang="en-GB" sz="2000" b="1" dirty="0"/>
          </a:p>
          <a:p>
            <a:pPr>
              <a:buNone/>
            </a:pPr>
            <a:r>
              <a:rPr lang="en-GB" sz="2000" b="1" dirty="0"/>
              <a:t>	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  <a:p>
            <a:endParaRPr lang="en-GB" sz="2000" dirty="0"/>
          </a:p>
          <a:p>
            <a:pPr>
              <a:lnSpc>
                <a:spcPct val="150000"/>
              </a:lnSpc>
              <a:buNone/>
            </a:pP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191739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Thank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attention!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b="1" dirty="0" smtClean="0"/>
              <a:t>Contact details</a:t>
            </a:r>
          </a:p>
          <a:p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	</a:t>
            </a:r>
            <a:r>
              <a:rPr lang="nl-NL" sz="2000" b="1" dirty="0" smtClean="0"/>
              <a:t>Prof. Dr. Danny </a:t>
            </a:r>
            <a:r>
              <a:rPr lang="nl-NL" sz="2000" b="1" dirty="0" err="1" smtClean="0"/>
              <a:t>Busch</a:t>
            </a:r>
            <a:r>
              <a:rPr lang="nl-NL" sz="2000" b="1" dirty="0" smtClean="0"/>
              <a:t/>
            </a:r>
            <a:br>
              <a:rPr lang="nl-NL" sz="2000" b="1" dirty="0" smtClean="0"/>
            </a:br>
            <a:r>
              <a:rPr lang="nl-NL" sz="2000" b="1" dirty="0" err="1" smtClean="0"/>
              <a:t>Chair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for</a:t>
            </a:r>
            <a:r>
              <a:rPr lang="nl-NL" sz="2000" b="1" dirty="0" smtClean="0"/>
              <a:t> Financial Law</a:t>
            </a:r>
            <a:br>
              <a:rPr lang="nl-NL" sz="2000" b="1" dirty="0" smtClean="0"/>
            </a:br>
            <a:r>
              <a:rPr lang="nl-NL" sz="2000" b="1" dirty="0" smtClean="0"/>
              <a:t> </a:t>
            </a:r>
            <a:br>
              <a:rPr lang="nl-NL" sz="2000" b="1" dirty="0" smtClean="0"/>
            </a:br>
            <a:r>
              <a:rPr lang="nl-NL" sz="2000" b="1" dirty="0" err="1" smtClean="0"/>
              <a:t>Institute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for</a:t>
            </a:r>
            <a:r>
              <a:rPr lang="nl-NL" sz="2000" b="1" dirty="0" smtClean="0"/>
              <a:t> Financial Law  </a:t>
            </a:r>
            <a:br>
              <a:rPr lang="nl-NL" sz="2000" b="1" dirty="0" smtClean="0"/>
            </a:br>
            <a:r>
              <a:rPr lang="nl-NL" sz="2000" b="1" dirty="0" err="1" smtClean="0"/>
              <a:t>Faculty</a:t>
            </a:r>
            <a:r>
              <a:rPr lang="nl-NL" sz="2000" b="1" dirty="0" smtClean="0"/>
              <a:t> of Law | </a:t>
            </a:r>
            <a:r>
              <a:rPr lang="nl-NL" sz="2000" b="1" dirty="0" err="1" smtClean="0"/>
              <a:t>University</a:t>
            </a:r>
            <a:r>
              <a:rPr lang="nl-NL" sz="2000" b="1" dirty="0" smtClean="0"/>
              <a:t> of Nijmegen </a:t>
            </a:r>
            <a:br>
              <a:rPr lang="nl-NL" sz="2000" b="1" dirty="0" smtClean="0"/>
            </a:br>
            <a:r>
              <a:rPr lang="nl-NL" sz="2000" b="1" dirty="0" smtClean="0"/>
              <a:t>T +31 24 361 2190 | M +31 6 1463 4994 | F +31 24 361 1583 </a:t>
            </a:r>
            <a:br>
              <a:rPr lang="nl-NL" sz="2000" b="1" dirty="0" smtClean="0"/>
            </a:br>
            <a:r>
              <a:rPr lang="nl-NL" sz="2000" b="1" dirty="0" smtClean="0"/>
              <a:t>E </a:t>
            </a:r>
            <a:r>
              <a:rPr lang="nl-NL" sz="2000" b="1" dirty="0" err="1" smtClean="0"/>
              <a:t>d.busch</a:t>
            </a:r>
            <a:r>
              <a:rPr lang="nl-NL" sz="2000" b="1" dirty="0" smtClean="0"/>
              <a:t>@</a:t>
            </a:r>
            <a:r>
              <a:rPr lang="nl-NL" sz="2000" b="1" dirty="0" err="1" smtClean="0"/>
              <a:t>jur.ru.nl</a:t>
            </a:r>
            <a:r>
              <a:rPr lang="nl-NL" sz="2000" b="1" dirty="0" smtClean="0"/>
              <a:t> | http://www.ru.nl/law/busch | http://www.ru.nl/ifr </a:t>
            </a:r>
            <a:br>
              <a:rPr lang="nl-NL" sz="2000" b="1" dirty="0" smtClean="0"/>
            </a:br>
            <a:r>
              <a:rPr lang="nl-NL" sz="2000" b="1" dirty="0" smtClean="0"/>
              <a:t>P.O. Box 9049 | 6500 KK Nijmegen | </a:t>
            </a:r>
            <a:r>
              <a:rPr lang="nl-NL" sz="2000" b="1" dirty="0" err="1" smtClean="0"/>
              <a:t>Montessorilaan</a:t>
            </a:r>
            <a:r>
              <a:rPr lang="nl-NL" sz="2000" b="1" dirty="0" smtClean="0"/>
              <a:t> 10 | The </a:t>
            </a:r>
            <a:r>
              <a:rPr lang="nl-NL" sz="2000" b="1" dirty="0" err="1" smtClean="0"/>
              <a:t>Netherlands</a:t>
            </a:r>
            <a:r>
              <a:rPr lang="nl-NL" sz="2000" b="1" dirty="0" smtClean="0"/>
              <a:t/>
            </a:r>
            <a:br>
              <a:rPr lang="nl-NL" sz="2000" b="1" dirty="0" smtClean="0"/>
            </a:b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235107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Product governance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334530"/>
            <a:ext cx="11160000" cy="6585469"/>
          </a:xfrm>
        </p:spPr>
        <p:txBody>
          <a:bodyPr/>
          <a:lstStyle/>
          <a:p>
            <a:endParaRPr lang="en-GB" sz="2000" b="1" dirty="0" smtClean="0"/>
          </a:p>
          <a:p>
            <a:r>
              <a:rPr lang="en-GB" sz="2000" b="1" dirty="0" smtClean="0"/>
              <a:t>MiFID </a:t>
            </a:r>
            <a:r>
              <a:rPr lang="en-GB" sz="2000" b="1" dirty="0"/>
              <a:t>II distinguishes between firms </a:t>
            </a:r>
            <a:r>
              <a:rPr lang="en-GB" sz="2000" b="1" dirty="0" smtClean="0"/>
              <a:t>that</a:t>
            </a:r>
          </a:p>
          <a:p>
            <a:pPr marL="0" indent="0">
              <a:buNone/>
            </a:pPr>
            <a:r>
              <a:rPr lang="en-GB" sz="2000" b="1" dirty="0" smtClean="0"/>
              <a:t> </a:t>
            </a:r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- manufacture </a:t>
            </a:r>
            <a:r>
              <a:rPr lang="en-GB" sz="2000" b="1" dirty="0"/>
              <a:t>the product (manufacturer</a:t>
            </a:r>
            <a:r>
              <a:rPr lang="en-GB" sz="2000" b="1" dirty="0" smtClean="0"/>
              <a:t>), </a:t>
            </a:r>
            <a:r>
              <a:rPr lang="en-GB" sz="2000" b="1" dirty="0"/>
              <a:t>and 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- those </a:t>
            </a:r>
            <a:r>
              <a:rPr lang="en-GB" sz="2000" b="1" dirty="0"/>
              <a:t>that distribute the product (</a:t>
            </a:r>
            <a:r>
              <a:rPr lang="en-GB" sz="2000" b="1" dirty="0" smtClean="0"/>
              <a:t>distributor)</a:t>
            </a:r>
          </a:p>
          <a:p>
            <a:pPr marL="0" indent="0">
              <a:buNone/>
            </a:pPr>
            <a:endParaRPr lang="en-GB" sz="2000" b="1" dirty="0" smtClean="0"/>
          </a:p>
          <a:p>
            <a:endParaRPr lang="nl-NL" sz="2000" b="1" dirty="0"/>
          </a:p>
          <a:p>
            <a:r>
              <a:rPr lang="nl-NL" sz="2000" b="1" u="sng" dirty="0" smtClean="0"/>
              <a:t>M</a:t>
            </a:r>
            <a:r>
              <a:rPr lang="en-GB" sz="2000" b="1" u="sng" dirty="0" err="1" smtClean="0"/>
              <a:t>anufacturer</a:t>
            </a:r>
            <a:r>
              <a:rPr lang="en-GB" sz="2000" b="1" dirty="0" smtClean="0"/>
              <a:t>: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- the manufacturing </a:t>
            </a:r>
            <a:r>
              <a:rPr lang="en-GB" sz="2000" b="1" dirty="0"/>
              <a:t>of products ‘encompasses the creation, development, issuance </a:t>
            </a:r>
            <a:r>
              <a:rPr lang="en-GB" sz="2000" b="1" dirty="0" smtClean="0"/>
              <a:t>	and/or </a:t>
            </a:r>
            <a:r>
              <a:rPr lang="en-GB" sz="2000" b="1" dirty="0"/>
              <a:t>design of financial </a:t>
            </a:r>
            <a:r>
              <a:rPr lang="en-GB" sz="2000" b="1" dirty="0" smtClean="0"/>
              <a:t>instruments’</a:t>
            </a:r>
          </a:p>
          <a:p>
            <a:pPr marL="360363" lvl="1" indent="0">
              <a:buNone/>
            </a:pPr>
            <a:r>
              <a:rPr lang="en-GB" sz="2000" b="1" dirty="0" smtClean="0"/>
              <a:t>		</a:t>
            </a:r>
            <a:endParaRPr lang="en-GB" sz="2000" b="1" dirty="0"/>
          </a:p>
          <a:p>
            <a:r>
              <a:rPr lang="nl-NL" sz="2000" b="1" u="sng" dirty="0" err="1" smtClean="0"/>
              <a:t>Distributor</a:t>
            </a:r>
            <a:r>
              <a:rPr lang="nl-NL" sz="2000" b="1" dirty="0" smtClean="0"/>
              <a:t>:  </a:t>
            </a:r>
          </a:p>
          <a:p>
            <a:pPr marL="0" indent="0">
              <a:buNone/>
            </a:pPr>
            <a:endParaRPr lang="nl-NL" sz="2000" b="1" dirty="0" smtClean="0"/>
          </a:p>
          <a:p>
            <a:pPr marL="0" indent="0">
              <a:buNone/>
            </a:pPr>
            <a:r>
              <a:rPr lang="nl-NL" sz="2000" b="1" dirty="0"/>
              <a:t>	</a:t>
            </a:r>
            <a:r>
              <a:rPr lang="nl-NL" sz="2000" b="1" dirty="0" smtClean="0"/>
              <a:t>	- product </a:t>
            </a:r>
            <a:r>
              <a:rPr lang="nl-NL" sz="2000" b="1" dirty="0" err="1"/>
              <a:t>governance</a:t>
            </a:r>
            <a:r>
              <a:rPr lang="nl-NL" sz="2000" b="1" dirty="0"/>
              <a:t> </a:t>
            </a:r>
            <a:r>
              <a:rPr lang="nl-NL" sz="2000" b="1" dirty="0" err="1" smtClean="0"/>
              <a:t>rules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apply</a:t>
            </a:r>
            <a:r>
              <a:rPr lang="nl-NL" sz="2000" b="1" dirty="0" smtClean="0"/>
              <a:t> </a:t>
            </a:r>
            <a:r>
              <a:rPr lang="nl-NL" sz="2000" b="1" dirty="0"/>
              <a:t>‘</a:t>
            </a:r>
            <a:r>
              <a:rPr lang="nl-NL" sz="2000" b="1" dirty="0" err="1"/>
              <a:t>irrespective</a:t>
            </a:r>
            <a:r>
              <a:rPr lang="nl-NL" sz="2000" b="1" dirty="0"/>
              <a:t> of </a:t>
            </a:r>
            <a:r>
              <a:rPr lang="nl-NL" sz="2000" b="1" dirty="0" err="1"/>
              <a:t>the</a:t>
            </a:r>
            <a:r>
              <a:rPr lang="nl-NL" sz="2000" b="1" dirty="0"/>
              <a:t> type of service </a:t>
            </a:r>
            <a:r>
              <a:rPr lang="nl-NL" sz="2000" b="1" dirty="0" err="1"/>
              <a:t>provided</a:t>
            </a:r>
            <a:r>
              <a:rPr lang="nl-NL" sz="2000" b="1" dirty="0"/>
              <a:t> </a:t>
            </a:r>
            <a:r>
              <a:rPr lang="nl-NL" sz="2000" b="1" dirty="0" smtClean="0"/>
              <a:t>			</a:t>
            </a:r>
            <a:r>
              <a:rPr lang="nl-NL" sz="2000" b="1" dirty="0" err="1" smtClean="0"/>
              <a:t>and</a:t>
            </a:r>
            <a:r>
              <a:rPr lang="nl-NL" sz="2000" b="1" dirty="0" smtClean="0"/>
              <a:t> </a:t>
            </a:r>
            <a:r>
              <a:rPr lang="nl-NL" sz="2000" b="1" dirty="0"/>
              <a:t>of </a:t>
            </a:r>
            <a:r>
              <a:rPr lang="nl-NL" sz="2000" b="1" dirty="0" err="1"/>
              <a:t>the</a:t>
            </a:r>
            <a:r>
              <a:rPr lang="nl-NL" sz="2000" b="1" dirty="0"/>
              <a:t> </a:t>
            </a:r>
            <a:r>
              <a:rPr lang="nl-NL" sz="2000" b="1" dirty="0" err="1"/>
              <a:t>requirements</a:t>
            </a:r>
            <a:r>
              <a:rPr lang="nl-NL" sz="2000" b="1" dirty="0"/>
              <a:t> </a:t>
            </a:r>
            <a:r>
              <a:rPr lang="nl-NL" sz="2000" b="1" dirty="0" err="1"/>
              <a:t>applicable</a:t>
            </a:r>
            <a:r>
              <a:rPr lang="nl-NL" sz="2000" b="1" dirty="0"/>
              <a:t> at point of sale’</a:t>
            </a:r>
          </a:p>
          <a:p>
            <a:pPr>
              <a:buNone/>
            </a:pPr>
            <a:endParaRPr lang="nl-NL" sz="2000" dirty="0"/>
          </a:p>
          <a:p>
            <a:pPr>
              <a:buNone/>
            </a:pP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45102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Product governance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470454"/>
            <a:ext cx="11160000" cy="6449545"/>
          </a:xfrm>
        </p:spPr>
        <p:txBody>
          <a:bodyPr/>
          <a:lstStyle/>
          <a:p>
            <a:pPr marL="0" indent="0">
              <a:buNone/>
            </a:pPr>
            <a:endParaRPr lang="en-GB" sz="2000" b="1" dirty="0" smtClean="0"/>
          </a:p>
          <a:p>
            <a:r>
              <a:rPr lang="en-GB" sz="2000" b="1" u="sng" dirty="0"/>
              <a:t>M</a:t>
            </a:r>
            <a:r>
              <a:rPr lang="en-GB" sz="2000" b="1" u="sng" dirty="0" smtClean="0"/>
              <a:t>anufacturers</a:t>
            </a:r>
            <a:r>
              <a:rPr lang="en-GB" sz="2000" b="1" i="1" dirty="0" smtClean="0"/>
              <a:t> </a:t>
            </a:r>
            <a:r>
              <a:rPr lang="en-GB" sz="2000" b="1" dirty="0"/>
              <a:t>must ensure that 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/>
              <a:t>	-</a:t>
            </a:r>
            <a:r>
              <a:rPr lang="en-GB" sz="2000" b="1" dirty="0" smtClean="0"/>
              <a:t> </a:t>
            </a:r>
            <a:r>
              <a:rPr lang="en-GB" sz="2000" b="1" dirty="0"/>
              <a:t>products are manufactured which meet the needs of an identified </a:t>
            </a:r>
            <a:r>
              <a:rPr lang="en-GB" sz="2000" b="1" u="sng" dirty="0"/>
              <a:t>target market</a:t>
            </a:r>
            <a:r>
              <a:rPr lang="en-GB" sz="2000" b="1" dirty="0"/>
              <a:t> of </a:t>
            </a:r>
            <a:r>
              <a:rPr lang="en-GB" sz="2000" b="1" dirty="0" smtClean="0"/>
              <a:t>	end clients </a:t>
            </a:r>
            <a:r>
              <a:rPr lang="en-GB" sz="2000" b="1" dirty="0"/>
              <a:t>within the relevant category of </a:t>
            </a:r>
            <a:r>
              <a:rPr lang="en-GB" sz="2000" b="1" dirty="0" smtClean="0"/>
              <a:t>clients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	- the </a:t>
            </a:r>
            <a:r>
              <a:rPr lang="en-GB" sz="2000" b="1" dirty="0"/>
              <a:t>strategy for distribution of the products is compatible with the identified </a:t>
            </a:r>
            <a:r>
              <a:rPr lang="en-GB" sz="2000" b="1" u="sng" dirty="0"/>
              <a:t>target</a:t>
            </a:r>
            <a:r>
              <a:rPr lang="en-GB" sz="2000" b="1" dirty="0"/>
              <a:t> </a:t>
            </a:r>
            <a:r>
              <a:rPr lang="en-GB" sz="2000" b="1" dirty="0" smtClean="0"/>
              <a:t>	</a:t>
            </a:r>
            <a:r>
              <a:rPr lang="en-GB" sz="2000" b="1" u="sng" dirty="0" smtClean="0"/>
              <a:t>market</a:t>
            </a:r>
            <a:r>
              <a:rPr lang="en-GB" sz="2000" b="1" dirty="0"/>
              <a:t>, </a:t>
            </a:r>
            <a:r>
              <a:rPr lang="en-GB" sz="2000" b="1" dirty="0" smtClean="0"/>
              <a:t>and 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/>
              <a:t>	-</a:t>
            </a:r>
            <a:r>
              <a:rPr lang="en-GB" sz="2000" b="1" dirty="0" smtClean="0"/>
              <a:t> </a:t>
            </a:r>
            <a:r>
              <a:rPr lang="en-GB" sz="2000" b="1" dirty="0"/>
              <a:t>they take reasonable steps to ensure that the product is distributed to the identified </a:t>
            </a:r>
            <a:r>
              <a:rPr lang="en-GB" sz="2000" b="1" dirty="0" smtClean="0"/>
              <a:t>	</a:t>
            </a:r>
            <a:r>
              <a:rPr lang="en-GB" sz="2000" b="1" u="sng" dirty="0" smtClean="0"/>
              <a:t>target market</a:t>
            </a:r>
            <a:endParaRPr lang="en-GB" sz="2000" b="1" u="sng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20500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Product governance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470454"/>
            <a:ext cx="11160000" cy="6449545"/>
          </a:xfrm>
        </p:spPr>
        <p:txBody>
          <a:bodyPr/>
          <a:lstStyle/>
          <a:p>
            <a:pPr marL="0" indent="0">
              <a:buNone/>
            </a:pPr>
            <a:endParaRPr lang="en-GB" sz="2000" b="1" dirty="0"/>
          </a:p>
          <a:p>
            <a:r>
              <a:rPr lang="en-GB" sz="2000" b="1" u="sng" dirty="0" smtClean="0"/>
              <a:t>Distributors</a:t>
            </a:r>
            <a:r>
              <a:rPr lang="en-GB" sz="2000" b="1" dirty="0" smtClean="0"/>
              <a:t> </a:t>
            </a:r>
            <a:r>
              <a:rPr lang="en-GB" sz="2000" b="1" dirty="0"/>
              <a:t>must </a:t>
            </a:r>
            <a:endParaRPr lang="en-GB" sz="2000" b="1" dirty="0" smtClean="0"/>
          </a:p>
          <a:p>
            <a:endParaRPr lang="en-GB" sz="2000" b="1" dirty="0" smtClean="0"/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- understand </a:t>
            </a:r>
            <a:r>
              <a:rPr lang="en-GB" sz="2000" b="1" dirty="0"/>
              <a:t>the products they offer or </a:t>
            </a:r>
            <a:r>
              <a:rPr lang="en-GB" sz="2000" b="1" dirty="0" smtClean="0"/>
              <a:t>recommend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	- assess </a:t>
            </a:r>
            <a:r>
              <a:rPr lang="en-GB" sz="2000" b="1" dirty="0"/>
              <a:t>whether the products are compatible with the needs of the clients to whom </a:t>
            </a:r>
            <a:r>
              <a:rPr lang="en-GB" sz="2000" b="1" dirty="0" smtClean="0"/>
              <a:t>	they provide </a:t>
            </a:r>
            <a:r>
              <a:rPr lang="en-GB" sz="2000" b="1" dirty="0"/>
              <a:t>investment services, and 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- ensure </a:t>
            </a:r>
            <a:r>
              <a:rPr lang="en-GB" sz="2000" b="1" dirty="0"/>
              <a:t>that the products are offered or recommended only when this is in the </a:t>
            </a:r>
            <a:r>
              <a:rPr lang="en-GB" sz="2000" b="1" dirty="0" smtClean="0"/>
              <a:t>	interests </a:t>
            </a:r>
            <a:r>
              <a:rPr lang="en-GB" sz="2000" b="1" dirty="0"/>
              <a:t>of </a:t>
            </a:r>
            <a:r>
              <a:rPr lang="en-GB" sz="2000" b="1" dirty="0" smtClean="0"/>
              <a:t>the client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		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1592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Target market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470454"/>
            <a:ext cx="11160000" cy="6449545"/>
          </a:xfrm>
        </p:spPr>
        <p:txBody>
          <a:bodyPr/>
          <a:lstStyle/>
          <a:p>
            <a:r>
              <a:rPr lang="de-DE" sz="2000" b="1" dirty="0" smtClean="0"/>
              <a:t>ESMA35-43-620, </a:t>
            </a:r>
            <a:r>
              <a:rPr lang="de-DE" sz="2000" b="1" i="1" dirty="0" smtClean="0"/>
              <a:t>Final Report - Guidelines on </a:t>
            </a:r>
            <a:r>
              <a:rPr lang="de-DE" sz="2000" b="1" i="1" dirty="0" err="1" smtClean="0"/>
              <a:t>MiFID</a:t>
            </a:r>
            <a:r>
              <a:rPr lang="de-DE" sz="2000" b="1" i="1" dirty="0" smtClean="0"/>
              <a:t> II </a:t>
            </a:r>
            <a:r>
              <a:rPr lang="de-DE" sz="2000" b="1" i="1" dirty="0" err="1" smtClean="0"/>
              <a:t>product</a:t>
            </a:r>
            <a:r>
              <a:rPr lang="de-DE" sz="2000" b="1" i="1" dirty="0" smtClean="0"/>
              <a:t> </a:t>
            </a:r>
            <a:r>
              <a:rPr lang="de-DE" sz="2000" b="1" i="1" dirty="0" err="1" smtClean="0"/>
              <a:t>governance</a:t>
            </a:r>
            <a:r>
              <a:rPr lang="de-DE" sz="2000" b="1" i="1" dirty="0" smtClean="0"/>
              <a:t> </a:t>
            </a:r>
            <a:r>
              <a:rPr lang="de-DE" sz="2000" b="1" i="1" dirty="0" err="1" smtClean="0"/>
              <a:t>requirements</a:t>
            </a:r>
            <a:r>
              <a:rPr lang="de-DE" sz="2000" b="1" i="1" dirty="0" smtClean="0"/>
              <a:t> </a:t>
            </a:r>
            <a:r>
              <a:rPr lang="de-DE" sz="2000" b="1" dirty="0" smtClean="0"/>
              <a:t>(2 June 2017)</a:t>
            </a:r>
          </a:p>
          <a:p>
            <a:endParaRPr lang="de-DE" sz="2000" b="1" dirty="0"/>
          </a:p>
          <a:p>
            <a:r>
              <a:rPr lang="de-DE" sz="2000" b="1" dirty="0" smtClean="0"/>
              <a:t>Assessment </a:t>
            </a:r>
            <a:r>
              <a:rPr lang="de-DE" sz="2000" b="1" dirty="0" err="1" smtClean="0"/>
              <a:t>target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market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by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the</a:t>
            </a:r>
            <a:r>
              <a:rPr lang="de-DE" sz="2000" b="1" dirty="0" smtClean="0"/>
              <a:t> </a:t>
            </a:r>
            <a:r>
              <a:rPr lang="de-DE" sz="2000" b="1" u="sng" dirty="0" err="1" smtClean="0"/>
              <a:t>manufacturer</a:t>
            </a:r>
            <a:r>
              <a:rPr lang="de-DE" sz="2000" b="1" dirty="0" smtClean="0"/>
              <a:t>:</a:t>
            </a:r>
          </a:p>
          <a:p>
            <a:pPr marL="0" indent="0">
              <a:buNone/>
            </a:pPr>
            <a:endParaRPr lang="de-DE" sz="2000" b="1" dirty="0"/>
          </a:p>
          <a:p>
            <a:pPr marL="0" indent="0">
              <a:buNone/>
            </a:pPr>
            <a:r>
              <a:rPr lang="de-DE" sz="2000" b="1" dirty="0" smtClean="0"/>
              <a:t>	- </a:t>
            </a:r>
            <a:r>
              <a:rPr lang="en-GB" sz="2000" b="1" dirty="0" smtClean="0"/>
              <a:t>the </a:t>
            </a:r>
            <a:r>
              <a:rPr lang="en-GB" sz="2000" b="1" dirty="0"/>
              <a:t>type of clients to whom the product is </a:t>
            </a:r>
            <a:r>
              <a:rPr lang="en-GB" sz="2000" b="1" dirty="0" smtClean="0"/>
              <a:t>targeted</a:t>
            </a:r>
          </a:p>
          <a:p>
            <a:pPr marL="0" indent="0">
              <a:buNone/>
            </a:pPr>
            <a:r>
              <a:rPr lang="en-GB" sz="2000" b="1" dirty="0" smtClean="0"/>
              <a:t>	- knowledge </a:t>
            </a:r>
            <a:r>
              <a:rPr lang="en-GB" sz="2000" b="1" dirty="0"/>
              <a:t>and </a:t>
            </a:r>
            <a:r>
              <a:rPr lang="en-GB" sz="2000" b="1" dirty="0" smtClean="0"/>
              <a:t>experience</a:t>
            </a:r>
          </a:p>
          <a:p>
            <a:pPr marL="0" indent="0">
              <a:buNone/>
            </a:pPr>
            <a:r>
              <a:rPr lang="en-GB" sz="2000" b="1" dirty="0" smtClean="0"/>
              <a:t>	- financial </a:t>
            </a:r>
            <a:r>
              <a:rPr lang="en-GB" sz="2000" b="1" dirty="0"/>
              <a:t>situation with a focus on the ability to bear </a:t>
            </a:r>
            <a:r>
              <a:rPr lang="en-GB" sz="2000" b="1" dirty="0" smtClean="0"/>
              <a:t>losses</a:t>
            </a:r>
          </a:p>
          <a:p>
            <a:pPr marL="0" indent="0">
              <a:buNone/>
            </a:pPr>
            <a:r>
              <a:rPr lang="en-GB" sz="2000" b="1" dirty="0" smtClean="0"/>
              <a:t>	- risk </a:t>
            </a:r>
            <a:r>
              <a:rPr lang="en-GB" sz="2000" b="1" dirty="0"/>
              <a:t>tolerance and compatibility of the risk/reward profile of the product with the </a:t>
            </a:r>
            <a:r>
              <a:rPr lang="en-GB" sz="2000" b="1" dirty="0" smtClean="0"/>
              <a:t>	target market</a:t>
            </a:r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- clients</a:t>
            </a:r>
            <a:r>
              <a:rPr lang="en-GB" sz="2000" b="1" dirty="0"/>
              <a:t>’ </a:t>
            </a:r>
            <a:r>
              <a:rPr lang="en-GB" sz="2000" b="1" dirty="0" smtClean="0"/>
              <a:t>objectives and needs</a:t>
            </a:r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- the ‘negative </a:t>
            </a:r>
            <a:r>
              <a:rPr lang="en-GB" sz="2000" b="1" smtClean="0"/>
              <a:t>target market’</a:t>
            </a:r>
            <a:endParaRPr lang="de-DE" sz="2000" b="1" dirty="0" smtClean="0"/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b="1" dirty="0" smtClean="0"/>
              <a:t>In a proportionate manner, considering the nature of the investment product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b="1" dirty="0"/>
              <a:t>a</a:t>
            </a:r>
            <a:r>
              <a:rPr lang="en-GB" sz="2000" b="1" dirty="0" smtClean="0"/>
              <a:t>rticulation </a:t>
            </a:r>
            <a:r>
              <a:rPr lang="en-GB" sz="2000" b="1" dirty="0"/>
              <a:t>between the distribution strategy of the manufacturer and its definition of the target </a:t>
            </a:r>
            <a:r>
              <a:rPr lang="en-GB" sz="2000" b="1" dirty="0" smtClean="0"/>
              <a:t>market</a:t>
            </a:r>
          </a:p>
          <a:p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77346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Target market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470454"/>
            <a:ext cx="11160000" cy="6449545"/>
          </a:xfrm>
        </p:spPr>
        <p:txBody>
          <a:bodyPr/>
          <a:lstStyle/>
          <a:p>
            <a:r>
              <a:rPr lang="en-GB" sz="2000" b="1" u="sng" dirty="0" smtClean="0"/>
              <a:t>Distributors</a:t>
            </a:r>
            <a:r>
              <a:rPr lang="en-GB" sz="2000" b="1" dirty="0" smtClean="0"/>
              <a:t> should use the same list of criteria</a:t>
            </a:r>
          </a:p>
          <a:p>
            <a:endParaRPr lang="en-GB" sz="2000" b="1" dirty="0"/>
          </a:p>
          <a:p>
            <a:r>
              <a:rPr lang="en-GB" sz="2000" b="1" dirty="0" smtClean="0"/>
              <a:t>But they should define target market on more concrete level and </a:t>
            </a:r>
            <a:r>
              <a:rPr lang="en-GB" sz="2000" b="1" dirty="0"/>
              <a:t>should take into account 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	- the </a:t>
            </a:r>
            <a:r>
              <a:rPr lang="en-GB" sz="2000" b="1" dirty="0"/>
              <a:t>type of clients they provide investment services </a:t>
            </a:r>
            <a:r>
              <a:rPr lang="en-GB" sz="2000" b="1" dirty="0" smtClean="0"/>
              <a:t>to</a:t>
            </a:r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- the </a:t>
            </a:r>
            <a:r>
              <a:rPr lang="en-GB" sz="2000" b="1" dirty="0"/>
              <a:t>nature of the financial instrument and </a:t>
            </a: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- the </a:t>
            </a:r>
            <a:r>
              <a:rPr lang="en-GB" sz="2000" b="1" dirty="0"/>
              <a:t>type of investment services they </a:t>
            </a:r>
            <a:r>
              <a:rPr lang="en-GB" sz="2000" b="1" dirty="0" smtClean="0"/>
              <a:t>provide</a:t>
            </a:r>
          </a:p>
          <a:p>
            <a:pPr marL="0" indent="0">
              <a:buNone/>
            </a:pPr>
            <a:endParaRPr lang="en-GB" sz="2000" b="1" dirty="0" smtClean="0"/>
          </a:p>
          <a:p>
            <a:r>
              <a:rPr lang="en-GB" sz="2000" b="1" dirty="0"/>
              <a:t>Relationship with KYC rules and other MiFID II/</a:t>
            </a:r>
            <a:r>
              <a:rPr lang="en-GB" sz="2000" b="1" dirty="0" err="1"/>
              <a:t>MiFIR</a:t>
            </a:r>
            <a:r>
              <a:rPr lang="en-GB" sz="2000" b="1" dirty="0"/>
              <a:t> </a:t>
            </a:r>
            <a:r>
              <a:rPr lang="en-GB" sz="2000" b="1" dirty="0" smtClean="0"/>
              <a:t>provisions</a:t>
            </a:r>
          </a:p>
          <a:p>
            <a:endParaRPr lang="en-GB" sz="2000" b="1" dirty="0"/>
          </a:p>
          <a:p>
            <a:r>
              <a:rPr lang="en-GB" sz="2000" b="1" dirty="0" smtClean="0"/>
              <a:t>Product approach &lt;-&gt; portfolio approach?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11273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Product intervention</a:t>
            </a: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7557" y="1223319"/>
            <a:ext cx="11160000" cy="6449545"/>
          </a:xfrm>
        </p:spPr>
        <p:txBody>
          <a:bodyPr/>
          <a:lstStyle/>
          <a:p>
            <a:pPr marL="0" indent="0">
              <a:buNone/>
            </a:pPr>
            <a:endParaRPr lang="en-GB" sz="2000" b="1" dirty="0" smtClean="0"/>
          </a:p>
          <a:p>
            <a:r>
              <a:rPr lang="en-GB" sz="2000" b="1" dirty="0"/>
              <a:t>A</a:t>
            </a:r>
            <a:r>
              <a:rPr lang="en-GB" sz="2000" b="1" dirty="0" smtClean="0"/>
              <a:t> </a:t>
            </a:r>
            <a:r>
              <a:rPr lang="en-GB" sz="2000" b="1" dirty="0"/>
              <a:t>distinction is made in this connection between 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/>
              <a:t>	-</a:t>
            </a:r>
            <a:r>
              <a:rPr lang="en-GB" sz="2000" b="1" dirty="0" smtClean="0"/>
              <a:t> </a:t>
            </a:r>
            <a:r>
              <a:rPr lang="en-GB" sz="2000" b="1" dirty="0"/>
              <a:t>product intervention by NCAs, and 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/>
              <a:t>	-</a:t>
            </a:r>
            <a:r>
              <a:rPr lang="en-GB" sz="2000" b="1" dirty="0" smtClean="0"/>
              <a:t> </a:t>
            </a:r>
            <a:r>
              <a:rPr lang="en-GB" sz="2000" b="1" dirty="0"/>
              <a:t>the intervention powers of ESMA and </a:t>
            </a:r>
            <a:r>
              <a:rPr lang="en-GB" sz="2000" b="1" dirty="0" smtClean="0"/>
              <a:t>EBA</a:t>
            </a:r>
          </a:p>
          <a:p>
            <a:pPr marL="0" indent="0">
              <a:buNone/>
            </a:pPr>
            <a:endParaRPr lang="en-GB" sz="2000" b="1" dirty="0"/>
          </a:p>
          <a:p>
            <a:r>
              <a:rPr lang="en-GB" sz="2000" b="1" dirty="0" smtClean="0"/>
              <a:t>NCAs can impose permanent product ban</a:t>
            </a:r>
          </a:p>
          <a:p>
            <a:endParaRPr lang="en-GB" sz="2000" b="1" dirty="0" smtClean="0"/>
          </a:p>
          <a:p>
            <a:r>
              <a:rPr lang="en-GB" sz="2000" b="1" dirty="0" smtClean="0"/>
              <a:t>ESMA </a:t>
            </a:r>
            <a:r>
              <a:rPr lang="en-GB" sz="2000" b="1" dirty="0"/>
              <a:t>&amp; EBA </a:t>
            </a:r>
            <a:r>
              <a:rPr lang="en-GB" sz="2000" b="1" dirty="0" smtClean="0"/>
              <a:t>can only impose a temporary product ban</a:t>
            </a: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	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290139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Scope product governance &amp; product intervention rules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334530"/>
            <a:ext cx="11160000" cy="6585469"/>
          </a:xfrm>
        </p:spPr>
        <p:txBody>
          <a:bodyPr/>
          <a:lstStyle/>
          <a:p>
            <a:endParaRPr lang="en-GB" sz="2000" b="1" dirty="0" smtClean="0"/>
          </a:p>
          <a:p>
            <a:r>
              <a:rPr lang="en-GB" sz="2000" b="1" dirty="0" smtClean="0"/>
              <a:t>Investment services + financial instruments</a:t>
            </a:r>
          </a:p>
          <a:p>
            <a:pPr marL="0" indent="0">
              <a:buNone/>
            </a:pPr>
            <a:endParaRPr lang="en-GB" sz="2000" b="1" dirty="0" smtClean="0"/>
          </a:p>
          <a:p>
            <a:r>
              <a:rPr lang="en-GB" sz="2000" b="1" dirty="0" smtClean="0"/>
              <a:t>Selling OR advising structured deposits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  <a:p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7669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0113" y="432486"/>
            <a:ext cx="11160125" cy="1367739"/>
          </a:xfrm>
        </p:spPr>
        <p:txBody>
          <a:bodyPr/>
          <a:lstStyle/>
          <a:p>
            <a:r>
              <a:rPr lang="en-GB" dirty="0" smtClean="0"/>
              <a:t>Gap 1: ‘manufacturers’ of UCITS and AIF’s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i="1" dirty="0"/>
              <a:t> 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0552" y="1334530"/>
            <a:ext cx="11160000" cy="6585469"/>
          </a:xfrm>
        </p:spPr>
        <p:txBody>
          <a:bodyPr/>
          <a:lstStyle/>
          <a:p>
            <a:pPr marL="0" indent="0">
              <a:buNone/>
            </a:pPr>
            <a:endParaRPr lang="en-GB" sz="2000" b="1" dirty="0"/>
          </a:p>
          <a:p>
            <a:r>
              <a:rPr lang="de-DE" sz="2000" b="1" dirty="0" smtClean="0"/>
              <a:t>ESMA/2014/1569</a:t>
            </a:r>
            <a:r>
              <a:rPr lang="de-DE" sz="2000" b="1" dirty="0"/>
              <a:t>, </a:t>
            </a:r>
            <a:r>
              <a:rPr lang="de-DE" sz="2000" b="1" i="1" dirty="0"/>
              <a:t>Final Report – </a:t>
            </a:r>
            <a:r>
              <a:rPr lang="de-DE" sz="2000" b="1" i="1" dirty="0" err="1"/>
              <a:t>ESMA’s</a:t>
            </a:r>
            <a:r>
              <a:rPr lang="de-DE" sz="2000" b="1" i="1" dirty="0"/>
              <a:t> Technical </a:t>
            </a:r>
            <a:r>
              <a:rPr lang="de-DE" sz="2000" b="1" i="1" dirty="0" err="1"/>
              <a:t>Advice</a:t>
            </a:r>
            <a:r>
              <a:rPr lang="de-DE" sz="2000" b="1" i="1" dirty="0"/>
              <a:t> </a:t>
            </a:r>
            <a:r>
              <a:rPr lang="de-DE" sz="2000" b="1" i="1" dirty="0" err="1"/>
              <a:t>to</a:t>
            </a:r>
            <a:r>
              <a:rPr lang="de-DE" sz="2000" b="1" i="1" dirty="0"/>
              <a:t> </a:t>
            </a:r>
            <a:r>
              <a:rPr lang="de-DE" sz="2000" b="1" i="1" dirty="0" err="1"/>
              <a:t>the</a:t>
            </a:r>
            <a:r>
              <a:rPr lang="de-DE" sz="2000" b="1" i="1" dirty="0"/>
              <a:t> </a:t>
            </a:r>
            <a:r>
              <a:rPr lang="de-DE" sz="2000" b="1" i="1" dirty="0" err="1"/>
              <a:t>Commission</a:t>
            </a:r>
            <a:r>
              <a:rPr lang="de-DE" sz="2000" b="1" i="1" dirty="0"/>
              <a:t> on </a:t>
            </a:r>
            <a:r>
              <a:rPr lang="de-DE" sz="2000" b="1" i="1" dirty="0" err="1" smtClean="0"/>
              <a:t>MiFID</a:t>
            </a:r>
            <a:r>
              <a:rPr lang="de-DE" sz="2000" b="1" i="1" dirty="0" smtClean="0"/>
              <a:t> II </a:t>
            </a:r>
            <a:r>
              <a:rPr lang="de-DE" sz="2000" b="1" i="1" dirty="0" err="1"/>
              <a:t>and</a:t>
            </a:r>
            <a:r>
              <a:rPr lang="de-DE" sz="2000" b="1" i="1" dirty="0"/>
              <a:t> </a:t>
            </a:r>
            <a:r>
              <a:rPr lang="de-DE" sz="2000" b="1" i="1" dirty="0" err="1"/>
              <a:t>MiFIR</a:t>
            </a:r>
            <a:r>
              <a:rPr lang="de-DE" sz="2000" b="1" i="1" dirty="0"/>
              <a:t> </a:t>
            </a:r>
            <a:r>
              <a:rPr lang="de-DE" sz="2000" b="1" dirty="0"/>
              <a:t>(</a:t>
            </a:r>
            <a:r>
              <a:rPr lang="de-DE" sz="2000" b="1" dirty="0" smtClean="0"/>
              <a:t>19 </a:t>
            </a:r>
            <a:r>
              <a:rPr lang="de-DE" sz="2000" b="1" dirty="0" err="1" smtClean="0"/>
              <a:t>December</a:t>
            </a:r>
            <a:r>
              <a:rPr lang="de-DE" sz="2000" b="1" dirty="0" smtClean="0"/>
              <a:t> </a:t>
            </a:r>
            <a:r>
              <a:rPr lang="de-DE" sz="2000" b="1" dirty="0"/>
              <a:t>2014), p</a:t>
            </a:r>
            <a:r>
              <a:rPr lang="de-DE" sz="2000" b="1" dirty="0" smtClean="0"/>
              <a:t> </a:t>
            </a:r>
            <a:r>
              <a:rPr lang="de-DE" sz="2000" b="1" dirty="0"/>
              <a:t>52 (</a:t>
            </a:r>
            <a:r>
              <a:rPr lang="de-DE" sz="2000" b="1" dirty="0" err="1" smtClean="0"/>
              <a:t>No</a:t>
            </a:r>
            <a:r>
              <a:rPr lang="de-DE" sz="2000" b="1" dirty="0" smtClean="0"/>
              <a:t>. </a:t>
            </a:r>
            <a:r>
              <a:rPr lang="de-DE" sz="2000" b="1" dirty="0"/>
              <a:t>9</a:t>
            </a:r>
            <a:r>
              <a:rPr lang="de-DE" sz="2000" b="1" dirty="0" smtClean="0"/>
              <a:t>) </a:t>
            </a:r>
            <a:endParaRPr lang="de-DE" sz="2000" b="1" dirty="0"/>
          </a:p>
          <a:p>
            <a:endParaRPr lang="de-DE" sz="2000" b="1" dirty="0" smtClean="0"/>
          </a:p>
          <a:p>
            <a:r>
              <a:rPr lang="de-DE" sz="2000" b="1" dirty="0" smtClean="0"/>
              <a:t>ESMA50-1215332076-23</a:t>
            </a:r>
            <a:r>
              <a:rPr lang="de-DE" sz="2000" b="1" dirty="0"/>
              <a:t>, </a:t>
            </a:r>
            <a:r>
              <a:rPr lang="de-DE" sz="2000" b="1" i="1" dirty="0"/>
              <a:t>Opinion – Impact </a:t>
            </a:r>
            <a:r>
              <a:rPr lang="de-DE" sz="2000" b="1" i="1" dirty="0" err="1"/>
              <a:t>of</a:t>
            </a:r>
            <a:r>
              <a:rPr lang="de-DE" sz="2000" b="1" i="1" dirty="0"/>
              <a:t> </a:t>
            </a:r>
            <a:r>
              <a:rPr lang="de-DE" sz="2000" b="1" i="1" dirty="0" err="1"/>
              <a:t>the</a:t>
            </a:r>
            <a:r>
              <a:rPr lang="de-DE" sz="2000" b="1" i="1" dirty="0"/>
              <a:t> </a:t>
            </a:r>
            <a:r>
              <a:rPr lang="de-DE" sz="2000" b="1" i="1" dirty="0" err="1"/>
              <a:t>exclusion</a:t>
            </a:r>
            <a:r>
              <a:rPr lang="de-DE" sz="2000" b="1" i="1" dirty="0"/>
              <a:t> </a:t>
            </a:r>
            <a:r>
              <a:rPr lang="de-DE" sz="2000" b="1" i="1" dirty="0" err="1"/>
              <a:t>of</a:t>
            </a:r>
            <a:r>
              <a:rPr lang="de-DE" sz="2000" b="1" i="1" dirty="0"/>
              <a:t> </a:t>
            </a:r>
            <a:r>
              <a:rPr lang="de-DE" sz="2000" b="1" i="1" dirty="0" err="1"/>
              <a:t>fund</a:t>
            </a:r>
            <a:r>
              <a:rPr lang="de-DE" sz="2000" b="1" i="1" dirty="0"/>
              <a:t> </a:t>
            </a:r>
            <a:r>
              <a:rPr lang="de-DE" sz="2000" b="1" i="1" dirty="0" err="1"/>
              <a:t>management</a:t>
            </a:r>
            <a:r>
              <a:rPr lang="de-DE" sz="2000" b="1" i="1" dirty="0"/>
              <a:t> </a:t>
            </a:r>
            <a:r>
              <a:rPr lang="de-DE" sz="2000" b="1" i="1" dirty="0" err="1"/>
              <a:t>companies</a:t>
            </a:r>
            <a:r>
              <a:rPr lang="de-DE" sz="2000" b="1" i="1" dirty="0"/>
              <a:t> </a:t>
            </a:r>
            <a:r>
              <a:rPr lang="de-DE" sz="2000" b="1" i="1" dirty="0" err="1"/>
              <a:t>from</a:t>
            </a:r>
            <a:r>
              <a:rPr lang="de-DE" sz="2000" b="1" i="1" dirty="0"/>
              <a:t> </a:t>
            </a:r>
            <a:r>
              <a:rPr lang="de-DE" sz="2000" b="1" i="1" dirty="0" err="1"/>
              <a:t>the</a:t>
            </a:r>
            <a:r>
              <a:rPr lang="de-DE" sz="2000" b="1" i="1" dirty="0"/>
              <a:t> </a:t>
            </a:r>
            <a:r>
              <a:rPr lang="de-DE" sz="2000" b="1" i="1" dirty="0" err="1"/>
              <a:t>scope</a:t>
            </a:r>
            <a:r>
              <a:rPr lang="de-DE" sz="2000" b="1" i="1" dirty="0"/>
              <a:t> </a:t>
            </a:r>
            <a:r>
              <a:rPr lang="de-DE" sz="2000" b="1" i="1" dirty="0" err="1"/>
              <a:t>of</a:t>
            </a:r>
            <a:r>
              <a:rPr lang="de-DE" sz="2000" b="1" i="1" dirty="0"/>
              <a:t> </a:t>
            </a:r>
            <a:r>
              <a:rPr lang="de-DE" sz="2000" b="1" i="1" dirty="0" err="1"/>
              <a:t>the</a:t>
            </a:r>
            <a:r>
              <a:rPr lang="de-DE" sz="2000" b="1" i="1" dirty="0"/>
              <a:t> </a:t>
            </a:r>
            <a:r>
              <a:rPr lang="de-DE" sz="2000" b="1" i="1" dirty="0" err="1"/>
              <a:t>MiFIR</a:t>
            </a:r>
            <a:r>
              <a:rPr lang="de-DE" sz="2000" b="1" i="1" dirty="0"/>
              <a:t> Intervention Powers</a:t>
            </a:r>
            <a:r>
              <a:rPr lang="de-DE" sz="2000" b="1" dirty="0"/>
              <a:t> (12 </a:t>
            </a:r>
            <a:r>
              <a:rPr lang="de-DE" sz="2000" b="1" dirty="0" err="1"/>
              <a:t>January</a:t>
            </a:r>
            <a:r>
              <a:rPr lang="de-DE" sz="2000" b="1" dirty="0"/>
              <a:t> 2017</a:t>
            </a:r>
            <a:r>
              <a:rPr lang="de-DE" sz="2000" b="1" dirty="0" smtClean="0"/>
              <a:t>)</a:t>
            </a:r>
          </a:p>
          <a:p>
            <a:endParaRPr lang="de-DE" sz="2000" b="1" dirty="0"/>
          </a:p>
          <a:p>
            <a:r>
              <a:rPr lang="en-GB" sz="2000" b="1" dirty="0" smtClean="0"/>
              <a:t>Commission Proposal of 20 Sept 2017 with respect to the modernisation of the ESAs, includes an amendment of </a:t>
            </a:r>
            <a:r>
              <a:rPr lang="en-GB" sz="2000" b="1" dirty="0" err="1" smtClean="0"/>
              <a:t>MiFIR</a:t>
            </a:r>
            <a:r>
              <a:rPr lang="en-GB" sz="2000" b="1" dirty="0" smtClean="0"/>
              <a:t>:</a:t>
            </a:r>
          </a:p>
          <a:p>
            <a:endParaRPr lang="en-GB" sz="2000" b="1" dirty="0"/>
          </a:p>
          <a:p>
            <a:pPr marL="360363" lvl="1" indent="0">
              <a:buNone/>
            </a:pPr>
            <a:r>
              <a:rPr lang="en-GB" sz="2000" b="1" dirty="0" smtClean="0"/>
              <a:t>	“</a:t>
            </a:r>
            <a:r>
              <a:rPr lang="en-GB" sz="2000" i="1" dirty="0" smtClean="0"/>
              <a:t>Articles </a:t>
            </a:r>
            <a:r>
              <a:rPr lang="en-GB" sz="2000" i="1" dirty="0"/>
              <a:t>40 and 42 </a:t>
            </a:r>
            <a:r>
              <a:rPr lang="en-GB" sz="2000" i="1" dirty="0" smtClean="0"/>
              <a:t>[</a:t>
            </a:r>
            <a:r>
              <a:rPr lang="en-GB" sz="2000" i="1" dirty="0" err="1" smtClean="0"/>
              <a:t>MiFIR</a:t>
            </a:r>
            <a:r>
              <a:rPr lang="en-GB" sz="2000" i="1" dirty="0" smtClean="0"/>
              <a:t>] also </a:t>
            </a:r>
            <a:r>
              <a:rPr lang="en-GB" sz="2000" i="1" dirty="0"/>
              <a:t>apply to </a:t>
            </a:r>
            <a:r>
              <a:rPr lang="en-GB" sz="2000" i="1" dirty="0" smtClean="0"/>
              <a:t>in </a:t>
            </a:r>
            <a:r>
              <a:rPr lang="en-GB" sz="2000" i="1" dirty="0"/>
              <a:t>respect of  management companies of </a:t>
            </a:r>
            <a:r>
              <a:rPr lang="en-GB" sz="2000" i="1" dirty="0" smtClean="0"/>
              <a:t>	undertakings </a:t>
            </a:r>
            <a:r>
              <a:rPr lang="en-GB" sz="2000" i="1" dirty="0"/>
              <a:t>for </a:t>
            </a:r>
            <a:r>
              <a:rPr lang="en-GB" sz="2000" i="1" dirty="0" smtClean="0"/>
              <a:t>collective </a:t>
            </a:r>
            <a:r>
              <a:rPr lang="en-GB" sz="2000" i="1" dirty="0"/>
              <a:t>investment in transferable securities (UCITS) and UCITS  </a:t>
            </a:r>
            <a:r>
              <a:rPr lang="en-GB" sz="2000" i="1" dirty="0" smtClean="0"/>
              <a:t>	investment </a:t>
            </a:r>
            <a:r>
              <a:rPr lang="en-GB" sz="2000" i="1" dirty="0"/>
              <a:t>companies </a:t>
            </a:r>
            <a:r>
              <a:rPr lang="en-GB" sz="2000" i="1" dirty="0" smtClean="0"/>
              <a:t>authorised </a:t>
            </a:r>
            <a:r>
              <a:rPr lang="en-GB" sz="2000" i="1" dirty="0"/>
              <a:t>in accordance with Directive 2009/65/EC and of managers </a:t>
            </a:r>
            <a:r>
              <a:rPr lang="en-GB" sz="2000" i="1" dirty="0" smtClean="0"/>
              <a:t>	of </a:t>
            </a:r>
            <a:r>
              <a:rPr lang="en-GB" sz="2000" i="1" dirty="0"/>
              <a:t>alternative </a:t>
            </a:r>
            <a:r>
              <a:rPr lang="en-GB" sz="2000" i="1" dirty="0" smtClean="0"/>
              <a:t>investment </a:t>
            </a:r>
            <a:r>
              <a:rPr lang="en-GB" sz="2000" i="1" dirty="0"/>
              <a:t>funds (AIFMs) authorized in accordance with Directive </a:t>
            </a:r>
            <a:r>
              <a:rPr lang="en-GB" sz="2000" i="1" dirty="0" smtClean="0"/>
              <a:t>2011/61/EU”</a:t>
            </a:r>
            <a:endParaRPr lang="en-GB" sz="2000" i="1" dirty="0"/>
          </a:p>
          <a:p>
            <a:pPr marL="0" indent="0">
              <a:buNone/>
            </a:pPr>
            <a:endParaRPr lang="en-GB" sz="1800" b="1" dirty="0" smtClean="0"/>
          </a:p>
          <a:p>
            <a:endParaRPr lang="en-GB" sz="2000" b="1" dirty="0" smtClean="0"/>
          </a:p>
          <a:p>
            <a:pPr marL="0" indent="0">
              <a:buNone/>
            </a:pPr>
            <a:endParaRPr lang="en-GB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59493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U PPT Algemeen NL 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RU Titeldia'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 PPT Algemeen NL 2014</Template>
  <TotalTime>13498</TotalTime>
  <Words>313</Words>
  <Application>Microsoft Office PowerPoint</Application>
  <PresentationFormat>Custom</PresentationFormat>
  <Paragraphs>124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Lucida Grande</vt:lpstr>
      <vt:lpstr>RU PPT Algemeen NL 2014</vt:lpstr>
      <vt:lpstr>RU Titeldia's</vt:lpstr>
      <vt:lpstr>Diamonds are forever?  Product governance &amp; product intervention under MiFID II/ MiFIR </vt:lpstr>
      <vt:lpstr>Product governance   </vt:lpstr>
      <vt:lpstr>Product governance   </vt:lpstr>
      <vt:lpstr>Product governance   </vt:lpstr>
      <vt:lpstr>Target market   </vt:lpstr>
      <vt:lpstr>Target market   </vt:lpstr>
      <vt:lpstr>Product intervention   </vt:lpstr>
      <vt:lpstr>Scope product governance &amp; product intervention rules     </vt:lpstr>
      <vt:lpstr>Gap 1: ‘manufacturers’ of UCITS and AIF’s     </vt:lpstr>
      <vt:lpstr>Gap 2: banks selling diamonds    </vt:lpstr>
      <vt:lpstr>Evaluation   </vt:lpstr>
      <vt:lpstr>Thank you for your attention! </vt:lpstr>
    </vt:vector>
  </TitlesOfParts>
  <Company>Radboud Universiteit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u560141</dc:creator>
  <cp:lastModifiedBy>Apostolos Thomadakis</cp:lastModifiedBy>
  <cp:revision>630</cp:revision>
  <dcterms:created xsi:type="dcterms:W3CDTF">2014-10-09T12:19:00Z</dcterms:created>
  <dcterms:modified xsi:type="dcterms:W3CDTF">2017-09-27T07:25:12Z</dcterms:modified>
</cp:coreProperties>
</file>