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1"/>
  </p:notesMasterIdLst>
  <p:sldIdLst>
    <p:sldId id="304" r:id="rId2"/>
    <p:sldId id="354" r:id="rId3"/>
    <p:sldId id="308" r:id="rId4"/>
    <p:sldId id="415" r:id="rId5"/>
    <p:sldId id="421" r:id="rId6"/>
    <p:sldId id="422" r:id="rId7"/>
    <p:sldId id="420" r:id="rId8"/>
    <p:sldId id="419" r:id="rId9"/>
    <p:sldId id="424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E3EBF5"/>
    <a:srgbClr val="DAE5F2"/>
    <a:srgbClr val="EAEAEA"/>
    <a:srgbClr val="FF4B00"/>
    <a:srgbClr val="003299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455" autoAdjust="0"/>
  </p:normalViewPr>
  <p:slideViewPr>
    <p:cSldViewPr>
      <p:cViewPr varScale="1">
        <p:scale>
          <a:sx n="83" d="100"/>
          <a:sy n="83" d="100"/>
        </p:scale>
        <p:origin x="240" y="126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883DE-D1F6-4939-AB2F-CC1B090544BA}" type="datetimeFigureOut">
              <a:rPr lang="en-GB"/>
              <a:pPr>
                <a:defRPr/>
              </a:pPr>
              <a:t>22/10/2018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C9DCD0-651E-4DFE-82E1-C6C05BD5E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8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CC4864-1E59-492E-9FA8-2EF09B49C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CC4301B-02B2-42E0-9D58-57C9A0574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3A0EBB0-86A1-4075-BEEB-83A789178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E3DCD6-0D09-4275-8730-44D48952C9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en-GB" sz="90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D5559E-0307-471C-AB66-918D7FEFC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2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0E914B3-6DDB-4446-8050-B49A815FA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4D6A4DE-0414-400F-A90F-452530906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3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D8CC094-2EC1-4A26-B965-A1A00742D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0948003-AE08-4A37-88D9-9334C95C8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76694D9-2E79-422F-B8C5-8A0B9B85F4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1F6D65B-818D-48F5-A41D-0EC8D75DE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  <a:ea typeface="ヒラギノ角ゴ Pro W3" charset="-128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45E51D99-DDB9-461A-90AB-D0D46E707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en-GB" sz="90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rgbClr val="585858"/>
              </a:solidFill>
              <a:ea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5" r:id="rId5"/>
    <p:sldLayoutId id="2147483766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>
          <a:xfrm>
            <a:off x="4211960" y="2181225"/>
            <a:ext cx="4506590" cy="29146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</a:rPr>
              <a:t>Unconventional monetary policy and credit rating dynamics</a:t>
            </a:r>
          </a:p>
        </p:txBody>
      </p:sp>
      <p:sp>
        <p:nvSpPr>
          <p:cNvPr id="22531" name="Subtitle 4"/>
          <p:cNvSpPr>
            <a:spLocks noGrp="1"/>
          </p:cNvSpPr>
          <p:nvPr>
            <p:ph type="subTitle" idx="1"/>
          </p:nvPr>
        </p:nvSpPr>
        <p:spPr>
          <a:xfrm>
            <a:off x="4211960" y="4463579"/>
            <a:ext cx="4788024" cy="909637"/>
          </a:xfrm>
        </p:spPr>
        <p:txBody>
          <a:bodyPr/>
          <a:lstStyle/>
          <a:p>
            <a:pPr eaLnBrk="1" hangingPunct="1"/>
            <a:r>
              <a:rPr lang="en-US" dirty="0" smtClean="0"/>
              <a:t>10 October 2018</a:t>
            </a:r>
          </a:p>
          <a:p>
            <a:pPr eaLnBrk="1" hangingPunct="1"/>
            <a:r>
              <a:rPr lang="en-US" dirty="0"/>
              <a:t>2018 ECMI </a:t>
            </a:r>
            <a:r>
              <a:rPr lang="en-US" dirty="0" smtClean="0"/>
              <a:t>Annual Conference: </a:t>
            </a:r>
            <a:r>
              <a:rPr lang="en-US" dirty="0"/>
              <a:t>Sustaining Growth through Innovation in Capital Markets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8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Nordine Abidi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 smtClean="0"/>
              <a:t>European Central Bank</a:t>
            </a: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Matteo Falagiarda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 smtClean="0"/>
              <a:t>European Central Bank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Ixart Miquel-Flores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/>
              <a:t>European Central Bank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b="0" dirty="0" smtClean="0"/>
          </a:p>
          <a:p>
            <a:pPr eaLnBrk="1" hangingPunct="1">
              <a:spcBef>
                <a:spcPts val="0"/>
              </a:spcBef>
              <a:defRPr/>
            </a:pP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endParaRPr lang="en-GB" b="0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107504" y="5949280"/>
            <a:ext cx="892899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050" b="1" dirty="0" smtClean="0"/>
              <a:t>Disclaimer: The </a:t>
            </a:r>
            <a:r>
              <a:rPr lang="en-US" sz="1050" b="1" dirty="0"/>
              <a:t>views expressed are those of the authors and do not necessarily reflect those of the European Central Bank</a:t>
            </a:r>
            <a:r>
              <a:rPr lang="en-US" sz="1050" dirty="0"/>
              <a:t>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Rating and corporate QE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002" y="471760"/>
            <a:ext cx="8930486" cy="6212996"/>
            <a:chOff x="34002" y="471760"/>
            <a:chExt cx="6978650" cy="62129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2" y="471760"/>
              <a:ext cx="6978650" cy="615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284712" y="5244596"/>
              <a:ext cx="2592288" cy="1440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9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87524" y="4748588"/>
            <a:ext cx="8604955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299"/>
                </a:solidFill>
              </a:rPr>
              <a:t>This paper: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299"/>
                </a:solidFill>
              </a:rPr>
              <a:t>Investigate the relationship between CRAs behavior and unconventional monetary policy</a:t>
            </a:r>
            <a:endParaRPr lang="en-GB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299"/>
                </a:solidFill>
              </a:rPr>
              <a:t>Understand </a:t>
            </a:r>
            <a:r>
              <a:rPr lang="en-US" sz="2000" b="1" dirty="0">
                <a:solidFill>
                  <a:srgbClr val="003299"/>
                </a:solidFill>
              </a:rPr>
              <a:t>the consequences of central banks reliance on CRA’s for </a:t>
            </a:r>
            <a:r>
              <a:rPr lang="en-GB" sz="2000" b="1" dirty="0">
                <a:solidFill>
                  <a:srgbClr val="003299"/>
                </a:solidFill>
              </a:rPr>
              <a:t>credit </a:t>
            </a:r>
            <a:r>
              <a:rPr lang="en-GB" sz="2000" b="1" dirty="0" smtClean="0">
                <a:solidFill>
                  <a:srgbClr val="003299"/>
                </a:solidFill>
              </a:rPr>
              <a:t>judgement</a:t>
            </a:r>
            <a:endParaRPr lang="en-US" sz="2000" b="1" dirty="0">
              <a:solidFill>
                <a:srgbClr val="003299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Motivation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"The ratings [. . . ] are and must be construed solely as, statements of opinion and not </a:t>
            </a:r>
            <a:r>
              <a:rPr lang="en-US" sz="2000" i="1" dirty="0" smtClean="0">
                <a:solidFill>
                  <a:srgbClr val="003299"/>
                </a:solidFill>
                <a:latin typeface="+mn-lt"/>
                <a:cs typeface="+mn-cs"/>
              </a:rPr>
              <a:t>statements of </a:t>
            </a:r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fact or recommendations to purchase, sell, or hold any securities."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(Rating Agency Disclaimer)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Nevertheless, still important 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market participants: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Direct:</a:t>
            </a:r>
            <a:r>
              <a:rPr lang="en-GB" sz="2000" dirty="0">
                <a:solidFill>
                  <a:srgbClr val="003299"/>
                </a:solidFill>
              </a:rPr>
              <a:t> </a:t>
            </a:r>
            <a:r>
              <a:rPr lang="en-US" sz="2000" dirty="0">
                <a:solidFill>
                  <a:srgbClr val="003299"/>
                </a:solidFill>
              </a:rPr>
              <a:t>restrictions on investing in non investment-grade bonds</a:t>
            </a:r>
            <a:endParaRPr lang="en-GB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Indirect:</a:t>
            </a:r>
            <a:r>
              <a:rPr lang="en-GB" sz="2000" dirty="0">
                <a:solidFill>
                  <a:srgbClr val="003299"/>
                </a:solidFill>
              </a:rPr>
              <a:t> benchmark with underlying </a:t>
            </a:r>
            <a:r>
              <a:rPr lang="en-GB" sz="2000" dirty="0" smtClean="0">
                <a:solidFill>
                  <a:srgbClr val="003299"/>
                </a:solidFill>
              </a:rPr>
              <a:t>ratings</a:t>
            </a:r>
            <a:endParaRPr lang="en-GB" sz="2000" dirty="0">
              <a:solidFill>
                <a:srgbClr val="003299"/>
              </a:solidFill>
            </a:endParaRPr>
          </a:p>
          <a:p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GB" sz="2000" dirty="0" smtClean="0">
                <a:solidFill>
                  <a:srgbClr val="003299"/>
                </a:solidFill>
                <a:latin typeface="+mn-lt"/>
                <a:cs typeface="+mn-cs"/>
              </a:rPr>
              <a:t>Less known:</a:t>
            </a:r>
          </a:p>
          <a:p>
            <a:endParaRPr lang="en-GB" sz="11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3299"/>
                </a:solidFill>
                <a:latin typeface="+mn-lt"/>
                <a:cs typeface="+mn-cs"/>
              </a:rPr>
              <a:t>Explicit </a:t>
            </a:r>
            <a:r>
              <a:rPr lang="en-GB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major central banks </a:t>
            </a:r>
            <a:r>
              <a:rPr lang="en-GB" sz="2000" dirty="0">
                <a:solidFill>
                  <a:srgbClr val="003299"/>
                </a:solidFill>
              </a:rPr>
              <a:t>for monetary policy (ECB, Fed, etc</a:t>
            </a:r>
            <a:r>
              <a:rPr lang="en-GB" sz="2000" dirty="0" smtClean="0">
                <a:solidFill>
                  <a:srgbClr val="003299"/>
                </a:solidFill>
              </a:rPr>
              <a:t>.)</a:t>
            </a:r>
            <a:endParaRPr lang="en-GB" sz="2000" dirty="0">
              <a:solidFill>
                <a:srgbClr val="0032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87677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Well known trade-off faced by CRAs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(pleasing the issuer vs. reputational costs, Bolton et al., 2012)</a:t>
            </a:r>
            <a:endParaRPr lang="en-US" sz="2000" dirty="0">
              <a:solidFill>
                <a:srgbClr val="0032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Corporate Sector Purchase </a:t>
            </a:r>
            <a:r>
              <a:rPr lang="en-US" sz="2000" b="1" dirty="0" err="1">
                <a:solidFill>
                  <a:srgbClr val="003299"/>
                </a:solidFill>
                <a:latin typeface="+mn-lt"/>
                <a:cs typeface="+mn-cs"/>
              </a:rPr>
              <a:t>Programme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 (CSPP) of the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ECB: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Ideal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laboratory experiment for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identification: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Unexpected by market participants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Direct link between ECB purchases and corporate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299"/>
                </a:solidFill>
              </a:rPr>
              <a:t>Rating-based </a:t>
            </a:r>
            <a:r>
              <a:rPr lang="en-US" b="1" dirty="0">
                <a:solidFill>
                  <a:srgbClr val="003299"/>
                </a:solidFill>
              </a:rPr>
              <a:t>rule of thumb for CSPP </a:t>
            </a:r>
            <a:r>
              <a:rPr lang="en-US" b="1" dirty="0" smtClean="0">
                <a:solidFill>
                  <a:srgbClr val="003299"/>
                </a:solidFill>
              </a:rPr>
              <a:t>eligibility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algn="ctr"/>
            <a:endParaRPr lang="en-US" i="1" dirty="0" smtClean="0">
              <a:solidFill>
                <a:srgbClr val="003299"/>
              </a:solidFill>
            </a:endParaRP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299"/>
                </a:solidFill>
              </a:rPr>
              <a:t>The eligibility to be purchased by the ECB under the CSPP relies explicitly </a:t>
            </a:r>
            <a:r>
              <a:rPr lang="en-US" sz="2000" dirty="0" smtClean="0">
                <a:solidFill>
                  <a:srgbClr val="003299"/>
                </a:solidFill>
              </a:rPr>
              <a:t>(</a:t>
            </a:r>
            <a:r>
              <a:rPr lang="en-US" sz="2000" u="sng" dirty="0" smtClean="0">
                <a:solidFill>
                  <a:srgbClr val="003299"/>
                </a:solidFill>
              </a:rPr>
              <a:t>but not </a:t>
            </a:r>
            <a:r>
              <a:rPr lang="en-US" sz="2000" u="sng" dirty="0">
                <a:solidFill>
                  <a:srgbClr val="003299"/>
                </a:solidFill>
              </a:rPr>
              <a:t>entirely</a:t>
            </a:r>
            <a:r>
              <a:rPr lang="en-US" sz="2000" dirty="0">
                <a:solidFill>
                  <a:srgbClr val="003299"/>
                </a:solidFill>
              </a:rPr>
              <a:t>) on a rating-based rule-of-thumb (“a minimum first-best credit assessment of at least credit quality step 3”)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2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299"/>
                </a:solidFill>
              </a:rPr>
              <a:t>We call it first-best rating rule ↔ at least a BBB- from at least one CRA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2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Intuition: rating-based rule of thumb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CSPP-eligible</a:t>
            </a: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Below,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but </a:t>
            </a:r>
            <a:r>
              <a:rPr lang="en-US" sz="1600" b="1" dirty="0" smtClean="0">
                <a:solidFill>
                  <a:srgbClr val="003399"/>
                </a:solidFill>
                <a:latin typeface="+mn-lt"/>
                <a:cs typeface="+mn-cs"/>
              </a:rPr>
              <a:t>close</a:t>
            </a: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 to,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eligibility</a:t>
            </a: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Below, but</a:t>
            </a:r>
          </a:p>
          <a:p>
            <a:r>
              <a:rPr lang="en-US" sz="1600" b="1" dirty="0" smtClean="0">
                <a:solidFill>
                  <a:srgbClr val="003399"/>
                </a:solidFill>
                <a:latin typeface="+mn-lt"/>
                <a:cs typeface="+mn-cs"/>
              </a:rPr>
              <a:t>farther away</a:t>
            </a:r>
          </a:p>
          <a:p>
            <a:r>
              <a:rPr lang="en-US" sz="1600" dirty="0">
                <a:solidFill>
                  <a:srgbClr val="003399"/>
                </a:solidFill>
                <a:latin typeface="+mn-lt"/>
                <a:cs typeface="+mn-cs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rom eligibility </a:t>
            </a:r>
            <a:endParaRPr lang="en-US" sz="1400" dirty="0" smtClean="0">
              <a:solidFill>
                <a:srgbClr val="003399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71" y="692696"/>
            <a:ext cx="633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96" y="2636912"/>
            <a:ext cx="7581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1" y="4674071"/>
            <a:ext cx="6924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The first-best rating rule at work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000" cy="5214740"/>
          </a:xfrm>
          <a:prstGeom prst="rect">
            <a:avLst/>
          </a:prstGeom>
          <a:noFill/>
          <a:ln w="12700">
            <a:solidFill>
              <a:srgbClr val="003299"/>
            </a:solidFill>
          </a:ln>
          <a:extLst/>
        </p:spPr>
      </p:pic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277813" y="6243340"/>
            <a:ext cx="8136904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Company website</a:t>
            </a:r>
            <a:endParaRPr lang="en-US" sz="800" i="1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7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The first-best rating distribution in March 2016</a:t>
            </a:r>
          </a:p>
        </p:txBody>
      </p:sp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277813" y="6243340"/>
            <a:ext cx="8136904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Bloomberg, Authors' computation.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77813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Bonds by first-best 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(March 2016 – number and percentages)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277813" y="6165304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0441"/>
            <a:ext cx="6804000" cy="49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Evolution of the </a:t>
            </a:r>
            <a:r>
              <a:rPr lang="en-GB" sz="2400" dirty="0"/>
              <a:t>first-best rating </a:t>
            </a:r>
            <a:r>
              <a:rPr lang="en-GB" sz="2400" dirty="0" smtClean="0"/>
              <a:t>distribution</a:t>
            </a:r>
            <a:endParaRPr lang="en-GB" sz="2400" dirty="0"/>
          </a:p>
        </p:txBody>
      </p: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0" y="692696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800" b="1" dirty="0">
                <a:solidFill>
                  <a:srgbClr val="003399"/>
                </a:solidFill>
                <a:latin typeface="Arial"/>
              </a:rPr>
              <a:t>CSPP Short Movie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4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50" i="1" dirty="0">
                <a:solidFill>
                  <a:srgbClr val="003399"/>
                </a:solidFill>
                <a:latin typeface="Arial"/>
              </a:rPr>
              <a:t>(January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2015 -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December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2017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–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Kernel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density)</a:t>
            </a:r>
            <a:endParaRPr lang="en-GB" sz="105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907704" y="1012209"/>
            <a:ext cx="5131906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distribution_all_f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368" y="1484784"/>
            <a:ext cx="6588000" cy="49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Concluding remarks and policy recommendations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35082" y="762146"/>
            <a:ext cx="872940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3399"/>
                </a:solidFill>
              </a:rPr>
              <a:t>Sum up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</a:t>
            </a:r>
            <a:r>
              <a:rPr lang="en-US" sz="2000" dirty="0">
                <a:solidFill>
                  <a:srgbClr val="003399"/>
                </a:solidFill>
              </a:rPr>
              <a:t>CSPP appears to have had a </a:t>
            </a:r>
            <a:r>
              <a:rPr lang="en-US" sz="2000" dirty="0" smtClean="0">
                <a:solidFill>
                  <a:srgbClr val="003399"/>
                </a:solidFill>
              </a:rPr>
              <a:t>significant </a:t>
            </a:r>
            <a:r>
              <a:rPr lang="en-US" sz="2000" dirty="0">
                <a:solidFill>
                  <a:srgbClr val="003399"/>
                </a:solidFill>
              </a:rPr>
              <a:t>impact on the behavior of </a:t>
            </a:r>
            <a:r>
              <a:rPr lang="en-US" sz="2000" dirty="0" smtClean="0">
                <a:solidFill>
                  <a:srgbClr val="003399"/>
                </a:solidFill>
              </a:rPr>
              <a:t>CRAs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impact is mostly noticeable for bonds located below, but close to, the CSPP eligibility frontier</a:t>
            </a:r>
          </a:p>
          <a:p>
            <a:endParaRPr lang="en-US" sz="2400" u="sng" dirty="0" smtClean="0">
              <a:solidFill>
                <a:srgbClr val="003399"/>
              </a:solidFill>
            </a:endParaRPr>
          </a:p>
          <a:p>
            <a:r>
              <a:rPr lang="en-US" sz="2400" u="sng" dirty="0" smtClean="0">
                <a:solidFill>
                  <a:srgbClr val="003399"/>
                </a:solidFill>
              </a:rPr>
              <a:t>Policy recommendations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endParaRPr lang="en-US" sz="24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99"/>
                </a:solidFill>
              </a:rPr>
              <a:t>Acknowledging the (unintended) effects of the explicit reliance on CRAs when designing conventional and non-conventional monetary policy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99"/>
                </a:solidFill>
              </a:rPr>
              <a:t>No normative conclusions on the use of external rating agencies and on the ESCF…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99"/>
                </a:solidFill>
              </a:rPr>
              <a:t>…whose key role is well documented (</a:t>
            </a:r>
            <a:r>
              <a:rPr lang="en-US" dirty="0" err="1">
                <a:solidFill>
                  <a:srgbClr val="003399"/>
                </a:solidFill>
              </a:rPr>
              <a:t>Bindseil</a:t>
            </a:r>
            <a:r>
              <a:rPr lang="en-US" dirty="0">
                <a:solidFill>
                  <a:srgbClr val="003399"/>
                </a:solidFill>
              </a:rPr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42875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463</Words>
  <Application>Microsoft Office PowerPoint</Application>
  <PresentationFormat>On-screen Show (4:3)</PresentationFormat>
  <Paragraphs>97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Times</vt:lpstr>
      <vt:lpstr>Wingdings</vt:lpstr>
      <vt:lpstr>ヒラギノ角ゴ Pro W3</vt:lpstr>
      <vt:lpstr>ECB Default</vt:lpstr>
      <vt:lpstr>Unconventional monetary policy and credit rating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Central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Bertram, Britta</dc:creator>
  <cp:lastModifiedBy>Apostolos Thomadakis</cp:lastModifiedBy>
  <cp:revision>157</cp:revision>
  <cp:lastPrinted>2018-06-06T10:04:31Z</cp:lastPrinted>
  <dcterms:created xsi:type="dcterms:W3CDTF">2013-04-23T12:27:02Z</dcterms:created>
  <dcterms:modified xsi:type="dcterms:W3CDTF">2018-10-22T09:24:37Z</dcterms:modified>
</cp:coreProperties>
</file>