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728" r:id="rId2"/>
    <p:sldMasterId id="2147483740" r:id="rId3"/>
  </p:sldMasterIdLst>
  <p:notesMasterIdLst>
    <p:notesMasterId r:id="rId24"/>
  </p:notesMasterIdLst>
  <p:handoutMasterIdLst>
    <p:handoutMasterId r:id="rId25"/>
  </p:handoutMasterIdLst>
  <p:sldIdLst>
    <p:sldId id="439" r:id="rId4"/>
    <p:sldId id="457" r:id="rId5"/>
    <p:sldId id="458" r:id="rId6"/>
    <p:sldId id="459" r:id="rId7"/>
    <p:sldId id="461" r:id="rId8"/>
    <p:sldId id="462" r:id="rId9"/>
    <p:sldId id="463" r:id="rId10"/>
    <p:sldId id="464" r:id="rId11"/>
    <p:sldId id="465" r:id="rId12"/>
    <p:sldId id="468" r:id="rId13"/>
    <p:sldId id="478" r:id="rId14"/>
    <p:sldId id="472" r:id="rId15"/>
    <p:sldId id="473" r:id="rId16"/>
    <p:sldId id="477" r:id="rId17"/>
    <p:sldId id="469" r:id="rId18"/>
    <p:sldId id="474" r:id="rId19"/>
    <p:sldId id="475" r:id="rId20"/>
    <p:sldId id="476" r:id="rId21"/>
    <p:sldId id="470" r:id="rId22"/>
    <p:sldId id="435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D2E0"/>
    <a:srgbClr val="002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08" autoAdjust="0"/>
    <p:restoredTop sz="98906" autoAdjust="0"/>
  </p:normalViewPr>
  <p:slideViewPr>
    <p:cSldViewPr>
      <p:cViewPr varScale="1">
        <p:scale>
          <a:sx n="88" d="100"/>
          <a:sy n="88" d="100"/>
        </p:scale>
        <p:origin x="-156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276" y="-126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AD6E8099-D7FB-4BDA-BC96-6A2B3CC04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65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A7420A6B-2541-4A0A-9B97-FEDC7B431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789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 userDrawn="1"/>
        </p:nvSpPr>
        <p:spPr bwMode="auto">
          <a:xfrm>
            <a:off x="922338" y="517525"/>
            <a:ext cx="539908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lnSpc>
                <a:spcPts val="1400"/>
              </a:lnSpc>
              <a:defRPr/>
            </a:pPr>
            <a:r>
              <a:rPr lang="en-US" sz="1200" dirty="0" smtClean="0">
                <a:solidFill>
                  <a:srgbClr val="002060"/>
                </a:solidFill>
              </a:rPr>
              <a:t>W. Georg Ringe</a:t>
            </a:r>
          </a:p>
          <a:p>
            <a:pPr>
              <a:lnSpc>
                <a:spcPts val="1400"/>
              </a:lnSpc>
              <a:defRPr/>
            </a:pPr>
            <a:r>
              <a:rPr lang="en-US" sz="1200" dirty="0" smtClean="0">
                <a:solidFill>
                  <a:srgbClr val="002060"/>
                </a:solidFill>
              </a:rPr>
              <a:t>Copenhagen Business School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141538"/>
            <a:ext cx="5399088" cy="1366837"/>
          </a:xfrm>
        </p:spPr>
        <p:txBody>
          <a:bodyPr/>
          <a:lstStyle>
            <a:lvl1pPr>
              <a:lnSpc>
                <a:spcPts val="3500"/>
              </a:lnSpc>
              <a:defRPr sz="2800" baseline="0">
                <a:solidFill>
                  <a:srgbClr val="002060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2813" y="3970338"/>
            <a:ext cx="5399087" cy="1752600"/>
          </a:xfrm>
        </p:spPr>
        <p:txBody>
          <a:bodyPr/>
          <a:lstStyle>
            <a:lvl1pPr marL="0" indent="0">
              <a:lnSpc>
                <a:spcPts val="1800"/>
              </a:lnSpc>
              <a:buFont typeface="Wingdings" pitchFamily="1" charset="2"/>
              <a:buNone/>
              <a:defRPr sz="1600">
                <a:solidFill>
                  <a:srgbClr val="00206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096000"/>
            <a:ext cx="1905000" cy="457200"/>
          </a:xfrm>
        </p:spPr>
        <p:txBody>
          <a:bodyPr/>
          <a:lstStyle>
            <a:lvl1pPr>
              <a:defRPr sz="14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…..Date....</a:t>
            </a:r>
            <a:endParaRPr lang="en-US" dirty="0"/>
          </a:p>
        </p:txBody>
      </p:sp>
      <p:pic>
        <p:nvPicPr>
          <p:cNvPr id="7" name="Picture 4" descr="C:\Users\aw.it\Desktop\logo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440" y="541338"/>
            <a:ext cx="2412000" cy="35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289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5DA83AF-C54A-482A-8D0C-3261359CA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6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7338"/>
            <a:ext cx="1943100" cy="5338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7338"/>
            <a:ext cx="5676900" cy="5338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4A49428-98A3-4FAD-AD33-36AAAF7A9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60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:\Users\aw.it\Desktop\logo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25" y="6098866"/>
            <a:ext cx="2412000" cy="35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ladsholder til tekst 17"/>
          <p:cNvSpPr>
            <a:spLocks noGrp="1"/>
          </p:cNvSpPr>
          <p:nvPr>
            <p:ph type="body" sz="quarter" idx="10" hasCustomPrompt="1"/>
          </p:nvPr>
        </p:nvSpPr>
        <p:spPr>
          <a:xfrm>
            <a:off x="919163" y="406401"/>
            <a:ext cx="7308850" cy="97464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300" b="1" baseline="0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dirty="0" smtClean="0"/>
              <a:t>Click to add date, time and optional notes</a:t>
            </a:r>
            <a:endParaRPr lang="da-DK" dirty="0"/>
          </a:p>
        </p:txBody>
      </p:sp>
      <p:sp>
        <p:nvSpPr>
          <p:cNvPr id="15" name="Pladsholder til tekst 19"/>
          <p:cNvSpPr>
            <a:spLocks noGrp="1"/>
          </p:cNvSpPr>
          <p:nvPr>
            <p:ph type="body" sz="quarter" idx="11" hasCustomPrompt="1"/>
          </p:nvPr>
        </p:nvSpPr>
        <p:spPr>
          <a:xfrm>
            <a:off x="919163" y="1381043"/>
            <a:ext cx="7308850" cy="2103928"/>
          </a:xfrm>
        </p:spPr>
        <p:txBody>
          <a:bodyPr anchor="b" anchorCtr="0">
            <a:normAutofit/>
          </a:bodyPr>
          <a:lstStyle>
            <a:lvl1pPr marL="0" indent="0">
              <a:lnSpc>
                <a:spcPct val="80000"/>
              </a:lnSpc>
              <a:buNone/>
              <a:defRPr sz="3600" b="1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add</a:t>
            </a:r>
            <a:r>
              <a:rPr lang="da-DK" dirty="0" smtClean="0"/>
              <a:t> </a:t>
            </a:r>
            <a:r>
              <a:rPr lang="da-DK" dirty="0" err="1" smtClean="0"/>
              <a:t>title</a:t>
            </a:r>
            <a:endParaRPr lang="da-DK" dirty="0"/>
          </a:p>
        </p:txBody>
      </p:sp>
      <p:sp>
        <p:nvSpPr>
          <p:cNvPr id="16" name="Pladsholder til tekst 21"/>
          <p:cNvSpPr>
            <a:spLocks noGrp="1"/>
          </p:cNvSpPr>
          <p:nvPr>
            <p:ph type="body" sz="quarter" idx="12" hasCustomPrompt="1"/>
          </p:nvPr>
        </p:nvSpPr>
        <p:spPr>
          <a:xfrm>
            <a:off x="919163" y="3484971"/>
            <a:ext cx="7308850" cy="195234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/>
            </a:lvl1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add</a:t>
            </a:r>
            <a:r>
              <a:rPr lang="da-DK" dirty="0" smtClean="0"/>
              <a:t> </a:t>
            </a:r>
            <a:r>
              <a:rPr lang="da-DK" dirty="0" err="1" smtClean="0"/>
              <a:t>author</a:t>
            </a:r>
            <a:endParaRPr lang="da-DK" dirty="0"/>
          </a:p>
        </p:txBody>
      </p:sp>
      <p:pic>
        <p:nvPicPr>
          <p:cNvPr id="10" name="Picture 9" descr="akkrediteringer-vandret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65" y="6004188"/>
            <a:ext cx="3441700" cy="54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637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900" smtClean="0"/>
              <a:t>Corporate mobility in the European internal market – Just a a flash in the pan? </a:t>
            </a:r>
            <a:endParaRPr lang="en-GB" sz="900" dirty="0" smtClean="0">
              <a:solidFill>
                <a:srgbClr val="00214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080448A-D809-40C1-A6DC-AFAF974F9E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43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0E2-39C6-4BC1-B07A-6B5415FBDA35}" type="datetimeFigureOut">
              <a:rPr lang="en-GB" smtClean="0"/>
              <a:t>04/07/2017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3209-0F44-4CA8-98E9-4D309F5E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093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0E2-39C6-4BC1-B07A-6B5415FBDA35}" type="datetimeFigureOut">
              <a:rPr lang="en-GB" smtClean="0"/>
              <a:t>04/07/2017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3209-0F44-4CA8-98E9-4D309F5E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804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0E2-39C6-4BC1-B07A-6B5415FBDA35}" type="datetimeFigureOut">
              <a:rPr lang="en-GB" smtClean="0"/>
              <a:t>04/07/2017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3209-0F44-4CA8-98E9-4D309F5E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102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0E2-39C6-4BC1-B07A-6B5415FBDA35}" type="datetimeFigureOut">
              <a:rPr lang="en-GB" smtClean="0"/>
              <a:t>04/07/2017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3209-0F44-4CA8-98E9-4D309F5E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740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0E2-39C6-4BC1-B07A-6B5415FBDA35}" type="datetimeFigureOut">
              <a:rPr lang="en-GB" smtClean="0"/>
              <a:t>04/07/2017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3209-0F44-4CA8-98E9-4D309F5E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964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0E2-39C6-4BC1-B07A-6B5415FBDA35}" type="datetimeFigureOut">
              <a:rPr lang="en-GB" smtClean="0"/>
              <a:t>04/07/2017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3209-0F44-4CA8-98E9-4D309F5E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743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…..Date....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Contractual Governance in the Absence of Law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0D14A3C3-8559-4EE5-9E74-835FDFC543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115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0E2-39C6-4BC1-B07A-6B5415FBDA35}" type="datetimeFigureOut">
              <a:rPr lang="en-GB" smtClean="0"/>
              <a:t>04/07/2017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3209-0F44-4CA8-98E9-4D309F5E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211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0E2-39C6-4BC1-B07A-6B5415FBDA35}" type="datetimeFigureOut">
              <a:rPr lang="en-GB" smtClean="0"/>
              <a:t>04/07/2017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3209-0F44-4CA8-98E9-4D309F5E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79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0E2-39C6-4BC1-B07A-6B5415FBDA35}" type="datetimeFigureOut">
              <a:rPr lang="en-GB" smtClean="0"/>
              <a:t>04/07/2017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3209-0F44-4CA8-98E9-4D309F5E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5000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0E2-39C6-4BC1-B07A-6B5415FBDA35}" type="datetimeFigureOut">
              <a:rPr lang="en-GB" smtClean="0"/>
              <a:t>04/07/2017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3209-0F44-4CA8-98E9-4D309F5E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3640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0E2-39C6-4BC1-B07A-6B5415FBDA35}" type="datetimeFigureOut">
              <a:rPr lang="en-GB" smtClean="0"/>
              <a:t>04/07/2017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D3209-0F44-4CA8-98E9-4D309F5E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3616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 userDrawn="1"/>
        </p:nvSpPr>
        <p:spPr bwMode="auto">
          <a:xfrm>
            <a:off x="922338" y="517525"/>
            <a:ext cx="539908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lnSpc>
                <a:spcPts val="1400"/>
              </a:lnSpc>
              <a:defRPr/>
            </a:pPr>
            <a:r>
              <a:rPr lang="en-US" sz="1200" dirty="0" smtClean="0">
                <a:solidFill>
                  <a:srgbClr val="002060"/>
                </a:solidFill>
              </a:rPr>
              <a:t>W. Georg Ringe</a:t>
            </a:r>
          </a:p>
          <a:p>
            <a:pPr>
              <a:lnSpc>
                <a:spcPts val="1400"/>
              </a:lnSpc>
              <a:defRPr/>
            </a:pPr>
            <a:r>
              <a:rPr lang="en-US" sz="1200" dirty="0" smtClean="0">
                <a:solidFill>
                  <a:srgbClr val="002060"/>
                </a:solidFill>
              </a:rPr>
              <a:t>University of Hamburg, Institute of Law &amp; Economics</a:t>
            </a:r>
          </a:p>
          <a:p>
            <a:pPr>
              <a:lnSpc>
                <a:spcPts val="1400"/>
              </a:lnSpc>
              <a:defRPr/>
            </a:pPr>
            <a:r>
              <a:rPr lang="en-US" sz="1200" dirty="0" smtClean="0">
                <a:solidFill>
                  <a:srgbClr val="002060"/>
                </a:solidFill>
              </a:rPr>
              <a:t>University of Oxford, Faculty of Law</a:t>
            </a:r>
          </a:p>
        </p:txBody>
      </p:sp>
      <p:pic>
        <p:nvPicPr>
          <p:cNvPr id="5" name="Picture 18" descr="ox_brand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914" y="541339"/>
            <a:ext cx="729210" cy="727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141538"/>
            <a:ext cx="5399088" cy="1366837"/>
          </a:xfrm>
        </p:spPr>
        <p:txBody>
          <a:bodyPr/>
          <a:lstStyle>
            <a:lvl1pPr>
              <a:lnSpc>
                <a:spcPts val="3500"/>
              </a:lnSpc>
              <a:defRPr sz="2800" baseline="0">
                <a:solidFill>
                  <a:srgbClr val="002060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2813" y="3970338"/>
            <a:ext cx="5399087" cy="1752600"/>
          </a:xfrm>
        </p:spPr>
        <p:txBody>
          <a:bodyPr/>
          <a:lstStyle>
            <a:lvl1pPr marL="0" indent="0">
              <a:lnSpc>
                <a:spcPts val="1800"/>
              </a:lnSpc>
              <a:buFont typeface="Wingdings" pitchFamily="1" charset="2"/>
              <a:buNone/>
              <a:defRPr sz="1600">
                <a:solidFill>
                  <a:srgbClr val="00206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096000"/>
            <a:ext cx="1905000" cy="457200"/>
          </a:xfrm>
        </p:spPr>
        <p:txBody>
          <a:bodyPr/>
          <a:lstStyle>
            <a:lvl1pPr>
              <a:defRPr sz="14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…..Date....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539" y="72326"/>
            <a:ext cx="3201789" cy="148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301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31 March 2017</a:t>
            </a:r>
          </a:p>
          <a:p>
            <a:pPr>
              <a:defRPr/>
            </a:pPr>
            <a:r>
              <a:rPr lang="en-US" dirty="0" smtClean="0"/>
              <a:t>Page </a:t>
            </a:r>
            <a:fld id="{0D14A3C3-8559-4EE5-9E74-835FDFC543A7}" type="slidenum">
              <a:rPr lang="en-US" smtClean="0"/>
              <a:pPr>
                <a:defRPr/>
              </a:pPr>
              <a:t>‹#›</a:t>
            </a:fld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Bail-in and Bank Resolution 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59064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…..Date....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Page </a:t>
            </a:r>
            <a:fld id="{AFDA556E-EAC7-43E7-AFC3-6937DF710B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785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113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113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Page </a:t>
            </a:r>
            <a:fld id="{AC829975-7924-4D1F-826D-51F316A295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737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Page </a:t>
            </a:r>
            <a:fld id="{E4ABB365-CCCE-4DDE-9055-C20E76AC03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336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Corporate </a:t>
            </a:r>
            <a:r>
              <a:rPr lang="de-DE" dirty="0" err="1" smtClean="0"/>
              <a:t>mobility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European internal </a:t>
            </a:r>
            <a:r>
              <a:rPr lang="de-DE" dirty="0" err="1" smtClean="0"/>
              <a:t>market</a:t>
            </a:r>
            <a:r>
              <a:rPr lang="de-DE" dirty="0" smtClean="0"/>
              <a:t> – Just a </a:t>
            </a:r>
            <a:r>
              <a:rPr lang="de-DE" dirty="0" err="1" smtClean="0"/>
              <a:t>a</a:t>
            </a:r>
            <a:r>
              <a:rPr lang="de-DE" dirty="0" smtClean="0"/>
              <a:t> </a:t>
            </a:r>
            <a:r>
              <a:rPr lang="de-DE" dirty="0" err="1" smtClean="0"/>
              <a:t>flash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pan</a:t>
            </a:r>
            <a:r>
              <a:rPr lang="de-DE" dirty="0" smtClean="0"/>
              <a:t>?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FDA556E-EAC7-43E7-AFC3-6937DF710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93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Page </a:t>
            </a:r>
            <a:fld id="{2DD19EB8-A633-4408-9932-56A07374A5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59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Page </a:t>
            </a:r>
            <a:fld id="{0F97B73F-CF54-4AB1-A31C-5A8008C27D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916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Page </a:t>
            </a:r>
            <a:fld id="{5F82D601-8114-4EAC-9B79-8BA5EB1A7E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3905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Page </a:t>
            </a:r>
            <a:fld id="{5AF9DB23-D9BC-4F02-B415-8ED52BCB5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3103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Page </a:t>
            </a:r>
            <a:fld id="{45DA83AF-C54A-482A-8D0C-3261359CA26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1910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7338"/>
            <a:ext cx="1943100" cy="5338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7338"/>
            <a:ext cx="5676900" cy="5338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Page </a:t>
            </a:r>
            <a:fld id="{74A49428-98A3-4FAD-AD33-36AAAF7A93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359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:\Users\aw.it\Desktop\logo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25" y="6098866"/>
            <a:ext cx="2412000" cy="35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ladsholder til tekst 17"/>
          <p:cNvSpPr>
            <a:spLocks noGrp="1"/>
          </p:cNvSpPr>
          <p:nvPr>
            <p:ph type="body" sz="quarter" idx="10" hasCustomPrompt="1"/>
          </p:nvPr>
        </p:nvSpPr>
        <p:spPr>
          <a:xfrm>
            <a:off x="919163" y="406401"/>
            <a:ext cx="7308850" cy="97464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300" b="1" baseline="0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dirty="0" smtClean="0"/>
              <a:t>Click to add date, time and optional notes</a:t>
            </a:r>
            <a:endParaRPr lang="da-DK" dirty="0"/>
          </a:p>
        </p:txBody>
      </p:sp>
      <p:sp>
        <p:nvSpPr>
          <p:cNvPr id="15" name="Pladsholder til tekst 19"/>
          <p:cNvSpPr>
            <a:spLocks noGrp="1"/>
          </p:cNvSpPr>
          <p:nvPr>
            <p:ph type="body" sz="quarter" idx="11" hasCustomPrompt="1"/>
          </p:nvPr>
        </p:nvSpPr>
        <p:spPr>
          <a:xfrm>
            <a:off x="919163" y="1381043"/>
            <a:ext cx="7308850" cy="2103928"/>
          </a:xfrm>
        </p:spPr>
        <p:txBody>
          <a:bodyPr anchor="b" anchorCtr="0">
            <a:normAutofit/>
          </a:bodyPr>
          <a:lstStyle>
            <a:lvl1pPr marL="0" indent="0">
              <a:lnSpc>
                <a:spcPct val="80000"/>
              </a:lnSpc>
              <a:buNone/>
              <a:defRPr sz="3600" b="1">
                <a:solidFill>
                  <a:srgbClr val="4967AA"/>
                </a:solidFill>
              </a:defRPr>
            </a:lvl1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add</a:t>
            </a:r>
            <a:r>
              <a:rPr lang="da-DK" dirty="0" smtClean="0"/>
              <a:t> </a:t>
            </a:r>
            <a:r>
              <a:rPr lang="da-DK" dirty="0" err="1" smtClean="0"/>
              <a:t>title</a:t>
            </a:r>
            <a:endParaRPr lang="da-DK" dirty="0"/>
          </a:p>
        </p:txBody>
      </p:sp>
      <p:sp>
        <p:nvSpPr>
          <p:cNvPr id="16" name="Pladsholder til tekst 21"/>
          <p:cNvSpPr>
            <a:spLocks noGrp="1"/>
          </p:cNvSpPr>
          <p:nvPr>
            <p:ph type="body" sz="quarter" idx="12" hasCustomPrompt="1"/>
          </p:nvPr>
        </p:nvSpPr>
        <p:spPr>
          <a:xfrm>
            <a:off x="919163" y="3484971"/>
            <a:ext cx="7308850" cy="195234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/>
            </a:lvl1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add</a:t>
            </a:r>
            <a:r>
              <a:rPr lang="da-DK" dirty="0" smtClean="0"/>
              <a:t> </a:t>
            </a:r>
            <a:r>
              <a:rPr lang="da-DK" dirty="0" err="1" smtClean="0"/>
              <a:t>author</a:t>
            </a:r>
            <a:endParaRPr lang="da-DK" dirty="0"/>
          </a:p>
        </p:txBody>
      </p:sp>
      <p:pic>
        <p:nvPicPr>
          <p:cNvPr id="10" name="Picture 9" descr="akkrediteringer-vandret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65" y="6004188"/>
            <a:ext cx="3441700" cy="54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3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Corporate mobility in the European internal market – Just a a flash in the pan?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6500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Page </a:t>
            </a:r>
            <a:fld id="{7080448A-D809-40C1-A6DC-AFAF974F9E6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63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113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113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C829975-7924-4D1F-826D-51F316A29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10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4ABB365-CCCE-4DDE-9055-C20E76AC0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76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DD19EB8-A633-4408-9932-56A07374A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F97B73F-CF54-4AB1-A31C-5A8008C27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2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F82D601-8114-4EAC-9B79-8BA5EB1A7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4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Corporate mobility in the European internal market – Just a a flash in the pan?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AF9DB23-D9BC-4F02-B415-8ED52BCB5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3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2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3175" y="5824538"/>
            <a:ext cx="9148763" cy="1036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7338"/>
            <a:ext cx="77724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113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56500" y="6102350"/>
            <a:ext cx="1366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900">
                <a:solidFill>
                  <a:srgbClr val="002147"/>
                </a:solidFill>
              </a:defRPr>
            </a:lvl1pPr>
          </a:lstStyle>
          <a:p>
            <a:pPr>
              <a:defRPr/>
            </a:pPr>
            <a:r>
              <a:rPr lang="de-DE" smtClean="0"/>
              <a:t>…..Date....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096000"/>
            <a:ext cx="15240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900">
                <a:solidFill>
                  <a:srgbClr val="002147"/>
                </a:solidFill>
              </a:defRPr>
            </a:lvl1pPr>
          </a:lstStyle>
          <a:p>
            <a:r>
              <a:rPr lang="de-DE" dirty="0" smtClean="0"/>
              <a:t>Title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endParaRPr lang="en-GB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56500" y="6261100"/>
            <a:ext cx="1366838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900">
                <a:solidFill>
                  <a:srgbClr val="002147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080448A-D809-40C1-A6DC-AFAF974F9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487" y="5824538"/>
            <a:ext cx="1954337" cy="906102"/>
          </a:xfrm>
          <a:prstGeom prst="rect">
            <a:avLst/>
          </a:prstGeom>
        </p:spPr>
      </p:pic>
      <p:pic>
        <p:nvPicPr>
          <p:cNvPr id="11" name="Picture 14" descr="ox_rect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096000"/>
            <a:ext cx="13668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9pPr>
    </p:titleStyle>
    <p:bodyStyle>
      <a:lvl1pPr marL="282575" indent="-2825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rgbClr val="002147"/>
        </a:buClr>
        <a:buSzPct val="80000"/>
        <a:buFont typeface="Wingdings" pitchFamily="1" charset="2"/>
        <a:buChar char="§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188913" algn="l" rtl="0" eaLnBrk="1" fontAlgn="base" hangingPunct="1">
        <a:spcBef>
          <a:spcPct val="20000"/>
        </a:spcBef>
        <a:spcAft>
          <a:spcPct val="0"/>
        </a:spcAft>
        <a:buClr>
          <a:srgbClr val="002147"/>
        </a:buClr>
        <a:buSzPct val="80000"/>
        <a:buFont typeface="Wingdings" pitchFamily="1" charset="2"/>
        <a:buChar char="§"/>
        <a:defRPr>
          <a:solidFill>
            <a:schemeClr val="tx1"/>
          </a:solidFill>
          <a:latin typeface="+mn-lt"/>
          <a:ea typeface="+mn-ea"/>
        </a:defRPr>
      </a:lvl2pPr>
      <a:lvl3pPr marL="1141413" indent="-187325" algn="l" rtl="0" eaLnBrk="1" fontAlgn="base" hangingPunct="1">
        <a:spcBef>
          <a:spcPct val="20000"/>
        </a:spcBef>
        <a:spcAft>
          <a:spcPct val="0"/>
        </a:spcAft>
        <a:buClr>
          <a:srgbClr val="002147"/>
        </a:buClr>
        <a:buSzPct val="80000"/>
        <a:buFont typeface="Wingdings" pitchFamily="1" charset="2"/>
        <a:buChar char="§"/>
        <a:defRPr>
          <a:solidFill>
            <a:schemeClr val="tx1"/>
          </a:solidFill>
          <a:latin typeface="+mn-lt"/>
          <a:ea typeface="+mn-ea"/>
        </a:defRPr>
      </a:lvl3pPr>
      <a:lvl4pPr marL="1519238" indent="-187325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8986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3558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8130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2702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7274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690E2-39C6-4BC1-B07A-6B5415FBDA35}" type="datetimeFigureOut">
              <a:rPr lang="en-GB" smtClean="0"/>
              <a:t>04/07/2017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D3209-0F44-4CA8-98E9-4D309F5E7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45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2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3175" y="5824538"/>
            <a:ext cx="9148763" cy="1036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7338"/>
            <a:ext cx="77724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113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52320" y="6093296"/>
            <a:ext cx="1366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900">
                <a:solidFill>
                  <a:srgbClr val="002147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31 March 2017</a:t>
            </a:r>
          </a:p>
          <a:p>
            <a:pPr>
              <a:defRPr/>
            </a:pPr>
            <a:r>
              <a:rPr lang="en-US" dirty="0" smtClean="0"/>
              <a:t>Page </a:t>
            </a:r>
            <a:fld id="{7080448A-D809-40C1-A6DC-AFAF974F9E6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52120" y="6096000"/>
            <a:ext cx="15240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900">
                <a:solidFill>
                  <a:srgbClr val="002147"/>
                </a:solidFill>
              </a:defRPr>
            </a:lvl1pPr>
          </a:lstStyle>
          <a:p>
            <a:r>
              <a:rPr lang="en-GB" dirty="0" smtClean="0"/>
              <a:t>Bail-in and Bank Resolution </a:t>
            </a:r>
          </a:p>
          <a:p>
            <a:endParaRPr lang="en-GB" dirty="0" smtClean="0"/>
          </a:p>
        </p:txBody>
      </p:sp>
      <p:pic>
        <p:nvPicPr>
          <p:cNvPr id="1032" name="Picture 14" descr="ox_rec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096000"/>
            <a:ext cx="13668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487" y="5824538"/>
            <a:ext cx="1954337" cy="90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37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>
          <a:solidFill>
            <a:srgbClr val="002147"/>
          </a:solidFill>
          <a:latin typeface="Arial" charset="0"/>
          <a:ea typeface="ＭＳ Ｐゴシック" pitchFamily="1" charset="-128"/>
        </a:defRPr>
      </a:lvl9pPr>
    </p:titleStyle>
    <p:bodyStyle>
      <a:lvl1pPr marL="282575" indent="-2825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rgbClr val="002147"/>
        </a:buClr>
        <a:buSzPct val="80000"/>
        <a:buFont typeface="Wingdings" pitchFamily="1" charset="2"/>
        <a:buChar char="§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188913" algn="l" rtl="0" eaLnBrk="1" fontAlgn="base" hangingPunct="1">
        <a:spcBef>
          <a:spcPct val="20000"/>
        </a:spcBef>
        <a:spcAft>
          <a:spcPct val="0"/>
        </a:spcAft>
        <a:buClr>
          <a:srgbClr val="002147"/>
        </a:buClr>
        <a:buSzPct val="80000"/>
        <a:buFont typeface="Wingdings" pitchFamily="1" charset="2"/>
        <a:buChar char="§"/>
        <a:defRPr>
          <a:solidFill>
            <a:schemeClr val="tx1"/>
          </a:solidFill>
          <a:latin typeface="+mn-lt"/>
          <a:ea typeface="+mn-ea"/>
        </a:defRPr>
      </a:lvl2pPr>
      <a:lvl3pPr marL="1141413" indent="-187325" algn="l" rtl="0" eaLnBrk="1" fontAlgn="base" hangingPunct="1">
        <a:spcBef>
          <a:spcPct val="20000"/>
        </a:spcBef>
        <a:spcAft>
          <a:spcPct val="0"/>
        </a:spcAft>
        <a:buClr>
          <a:srgbClr val="002147"/>
        </a:buClr>
        <a:buSzPct val="80000"/>
        <a:buFont typeface="Wingdings" pitchFamily="1" charset="2"/>
        <a:buChar char="§"/>
        <a:defRPr>
          <a:solidFill>
            <a:schemeClr val="tx1"/>
          </a:solidFill>
          <a:latin typeface="+mn-lt"/>
          <a:ea typeface="+mn-ea"/>
        </a:defRPr>
      </a:lvl3pPr>
      <a:lvl4pPr marL="1519238" indent="-187325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8986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3558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8130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2702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727450" indent="-18891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srn.com/author=836081" TargetMode="External"/><Relationship Id="rId2" Type="http://schemas.openxmlformats.org/officeDocument/2006/relationships/hyperlink" Target="mailto:georg.ringe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41538"/>
            <a:ext cx="6321896" cy="1366837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Half time for CMU: Taking Stock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CEPS/ECMI Roundtable on CMU Mid-term review</a:t>
            </a:r>
          </a:p>
          <a:p>
            <a:r>
              <a:rPr lang="en-GB" dirty="0" smtClean="0"/>
              <a:t>Brussels, 4 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05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CMU and the UK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What about other, smaller MS?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Low risk of ‘losing out’ on a harmonized framework – small, open economies have benefitted from harmonization in the past (Alpen &amp; </a:t>
            </a:r>
            <a:r>
              <a:rPr lang="en-GB" dirty="0" err="1" smtClean="0"/>
              <a:t>Thygesen</a:t>
            </a:r>
            <a:r>
              <a:rPr lang="en-GB" dirty="0"/>
              <a:t> </a:t>
            </a:r>
            <a:r>
              <a:rPr lang="en-GB" dirty="0" smtClean="0"/>
              <a:t>2015)</a:t>
            </a:r>
          </a:p>
          <a:p>
            <a:pPr>
              <a:buFontTx/>
              <a:buChar char="-"/>
            </a:pPr>
            <a:r>
              <a:rPr lang="en-GB" dirty="0"/>
              <a:t>Nordics will benefit disproportionately: market-based finance much more common in northern Europe than in other MS</a:t>
            </a:r>
            <a:br>
              <a:rPr lang="en-GB" dirty="0"/>
            </a:br>
            <a:r>
              <a:rPr lang="en-GB" dirty="0"/>
              <a:t>(</a:t>
            </a:r>
            <a:r>
              <a:rPr lang="en-GB" dirty="0" err="1"/>
              <a:t>cf</a:t>
            </a:r>
            <a:r>
              <a:rPr lang="en-GB" dirty="0"/>
              <a:t> </a:t>
            </a:r>
            <a:r>
              <a:rPr lang="en-GB" dirty="0" smtClean="0"/>
              <a:t>FSAP)</a:t>
            </a:r>
          </a:p>
          <a:p>
            <a:pPr>
              <a:buFontTx/>
              <a:buChar char="-"/>
            </a:pPr>
            <a:r>
              <a:rPr lang="en-GB" dirty="0" smtClean="0"/>
              <a:t>Other MS expect to ‘learn’ from developed capital markets</a:t>
            </a:r>
            <a:endParaRPr lang="en-GB" dirty="0"/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Correspondingly, no significant opposition to be expected from other MS</a:t>
            </a:r>
          </a:p>
          <a:p>
            <a:pPr>
              <a:buFontTx/>
              <a:buChar char="-"/>
            </a:pPr>
            <a:r>
              <a:rPr lang="en-GB" dirty="0" smtClean="0"/>
              <a:t>Allows policy makers to take a more pro-EU stance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10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79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3200" dirty="0" smtClean="0">
              <a:solidFill>
                <a:srgbClr val="002147"/>
              </a:solidFill>
              <a:cs typeface="+mj-cs"/>
            </a:endParaRPr>
          </a:p>
          <a:p>
            <a:pPr marL="0" indent="0">
              <a:buNone/>
            </a:pPr>
            <a:endParaRPr lang="en-GB" sz="3200" dirty="0">
              <a:solidFill>
                <a:srgbClr val="002147"/>
              </a:solidFill>
              <a:cs typeface="+mj-cs"/>
            </a:endParaRPr>
          </a:p>
          <a:p>
            <a:pPr marL="0" indent="0">
              <a:buNone/>
            </a:pPr>
            <a:endParaRPr lang="en-GB" sz="3200" dirty="0" smtClean="0">
              <a:solidFill>
                <a:srgbClr val="002147"/>
              </a:solidFill>
              <a:cs typeface="+mj-cs"/>
            </a:endParaRPr>
          </a:p>
          <a:p>
            <a:pPr marL="0" indent="0">
              <a:buNone/>
            </a:pPr>
            <a:endParaRPr lang="en-GB" sz="3200" dirty="0">
              <a:solidFill>
                <a:srgbClr val="002147"/>
              </a:solidFill>
              <a:cs typeface="+mj-cs"/>
            </a:endParaRPr>
          </a:p>
          <a:p>
            <a:pPr marL="0" indent="0">
              <a:buNone/>
            </a:pPr>
            <a:endParaRPr lang="en-GB" sz="3200" dirty="0">
              <a:solidFill>
                <a:srgbClr val="002147"/>
              </a:solidFill>
              <a:cs typeface="+mj-cs"/>
            </a:endParaRPr>
          </a:p>
          <a:p>
            <a:pPr marL="0" indent="0" algn="ctr">
              <a:buNone/>
            </a:pPr>
            <a:r>
              <a:rPr lang="en-GB" sz="3200" dirty="0" smtClean="0">
                <a:solidFill>
                  <a:srgbClr val="002147"/>
                </a:solidFill>
                <a:cs typeface="+mj-cs"/>
              </a:rPr>
              <a:t>Challenges at half time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11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52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(1) Brexit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en-GB" dirty="0" smtClean="0"/>
              <a:t>Different views:</a:t>
            </a:r>
          </a:p>
          <a:p>
            <a:pPr>
              <a:buFontTx/>
              <a:buChar char="-"/>
            </a:pPr>
            <a:r>
              <a:rPr lang="en-GB" dirty="0" smtClean="0"/>
              <a:t>Does Brexit make CMU an illusion?</a:t>
            </a:r>
          </a:p>
          <a:p>
            <a:pPr>
              <a:buFontTx/>
              <a:buChar char="-"/>
            </a:pPr>
            <a:r>
              <a:rPr lang="en-GB" dirty="0" smtClean="0"/>
              <a:t>Do we need it now more than ever?</a:t>
            </a:r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Change in direction?</a:t>
            </a:r>
          </a:p>
          <a:p>
            <a:pPr>
              <a:buFontTx/>
              <a:buChar char="-"/>
            </a:pPr>
            <a:r>
              <a:rPr lang="en-GB" dirty="0" smtClean="0"/>
              <a:t>Different political influences shaping CMU</a:t>
            </a:r>
          </a:p>
          <a:p>
            <a:pPr>
              <a:buFontTx/>
              <a:buChar char="-"/>
            </a:pPr>
            <a:r>
              <a:rPr lang="en-GB" dirty="0" smtClean="0"/>
              <a:t>Lack of the ‘liberal voice’</a:t>
            </a:r>
          </a:p>
          <a:p>
            <a:pPr>
              <a:buFontTx/>
              <a:buChar char="-"/>
            </a:pPr>
            <a:r>
              <a:rPr lang="en-GB" dirty="0" smtClean="0"/>
              <a:t>No more learning from the City of London</a:t>
            </a:r>
          </a:p>
          <a:p>
            <a:pPr>
              <a:buFontTx/>
              <a:buChar char="-"/>
            </a:pPr>
            <a:endParaRPr lang="da-DK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12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76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Brexit </a:t>
            </a:r>
            <a:r>
              <a:rPr lang="en-GB" dirty="0"/>
              <a:t>(at least) </a:t>
            </a:r>
            <a:r>
              <a:rPr lang="en-GB" b="1" dirty="0"/>
              <a:t>changes </a:t>
            </a:r>
            <a:r>
              <a:rPr lang="en-GB" b="1" dirty="0" smtClean="0"/>
              <a:t>character and purpose of </a:t>
            </a:r>
            <a:r>
              <a:rPr lang="en-GB" b="1" dirty="0"/>
              <a:t>CMU </a:t>
            </a:r>
            <a:endParaRPr lang="en-GB" b="1" dirty="0" smtClean="0"/>
          </a:p>
          <a:p>
            <a:pPr>
              <a:buFontTx/>
              <a:buChar char="-"/>
            </a:pPr>
            <a:r>
              <a:rPr lang="en-GB" dirty="0"/>
              <a:t>EU27 need to offer a coherent alternative and a strong capital market without the UK 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/>
              <a:t>Threat of regulatory arbitrage – EU27 cannot afford to be too </a:t>
            </a:r>
            <a:r>
              <a:rPr lang="en-GB" dirty="0" smtClean="0"/>
              <a:t>rigid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13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83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A different view: Brexit will not significantly affect CMU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Two scenarios:</a:t>
            </a:r>
          </a:p>
          <a:p>
            <a:pPr marL="457200" indent="-457200">
              <a:buAutoNum type="arabicParenBoth"/>
            </a:pPr>
            <a:r>
              <a:rPr lang="en-GB" dirty="0" smtClean="0"/>
              <a:t>UK stays (‘soft Brexit’): </a:t>
            </a:r>
            <a:br>
              <a:rPr lang="en-GB" dirty="0" smtClean="0"/>
            </a:br>
            <a:r>
              <a:rPr lang="en-GB" dirty="0" smtClean="0"/>
              <a:t>Strong case for continued UK access to the EU Single Market for capital (Ringe 2017) – special deal to be expected </a:t>
            </a:r>
          </a:p>
          <a:p>
            <a:pPr marL="457200" indent="-457200">
              <a:buAutoNum type="arabicParenBoth"/>
            </a:pPr>
            <a:endParaRPr lang="en-GB" dirty="0" smtClean="0"/>
          </a:p>
          <a:p>
            <a:pPr marL="457200" indent="-457200">
              <a:buAutoNum type="arabicParenBoth"/>
            </a:pPr>
            <a:r>
              <a:rPr lang="en-GB" dirty="0" smtClean="0"/>
              <a:t>UK leaves (‘hard Brexit’): </a:t>
            </a:r>
            <a:br>
              <a:rPr lang="en-GB" dirty="0" smtClean="0"/>
            </a:br>
            <a:r>
              <a:rPr lang="en-GB" dirty="0" smtClean="0"/>
              <a:t>CMU will remain an offer and a token of the negotiations to the last moment (both 2019)</a:t>
            </a:r>
          </a:p>
          <a:p>
            <a:pPr marL="446088" indent="0">
              <a:buNone/>
            </a:pPr>
            <a:r>
              <a:rPr lang="en-GB" dirty="0" smtClean="0"/>
              <a:t>-&gt; EU27 have strong incentives to keep CMU attractive for UK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But</a:t>
            </a:r>
            <a:r>
              <a:rPr lang="en-GB" dirty="0"/>
              <a:t>: after Single Market exit is certain / if CMU is delayed – CMU will be shaped by </a:t>
            </a:r>
            <a:r>
              <a:rPr lang="en-GB" dirty="0" smtClean="0"/>
              <a:t>EU27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14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(2) Lack of ambition?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Genuine ‘Capital Markets Union’ would have meant </a:t>
            </a:r>
          </a:p>
          <a:p>
            <a:pPr lvl="1">
              <a:buFontTx/>
              <a:buChar char="-"/>
            </a:pPr>
            <a:r>
              <a:rPr lang="en-GB" dirty="0" smtClean="0"/>
              <a:t>one single capital market, with </a:t>
            </a:r>
          </a:p>
          <a:p>
            <a:pPr lvl="1">
              <a:buFontTx/>
              <a:buChar char="-"/>
            </a:pPr>
            <a:r>
              <a:rPr lang="en-GB" dirty="0"/>
              <a:t>one single market </a:t>
            </a:r>
            <a:r>
              <a:rPr lang="en-GB" dirty="0" smtClean="0"/>
              <a:t>watchdog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da-DK" dirty="0" smtClean="0"/>
              <a:t>cf </a:t>
            </a:r>
            <a:r>
              <a:rPr lang="da-DK" dirty="0"/>
              <a:t>Banking Union</a:t>
            </a:r>
            <a:r>
              <a:rPr lang="da-DK" dirty="0" smtClean="0"/>
              <a:t>!)</a:t>
            </a:r>
          </a:p>
          <a:p>
            <a:pPr marL="574675" lvl="1" indent="0"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/>
              <a:t>Consolidating market infrastructure – in particular stock exchanges and regulated markets 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Lack of coherence – where’s the golden thread?</a:t>
            </a:r>
          </a:p>
          <a:p>
            <a:pPr>
              <a:buFontTx/>
              <a:buChar char="-"/>
            </a:pPr>
            <a:r>
              <a:rPr lang="en-GB" dirty="0" smtClean="0"/>
              <a:t>Conceptual approach is unclear – bottom-up? Top-down?</a:t>
            </a:r>
            <a:br>
              <a:rPr lang="en-GB" dirty="0" smtClean="0"/>
            </a:br>
            <a:r>
              <a:rPr lang="en-GB" dirty="0" smtClean="0"/>
              <a:t>29</a:t>
            </a:r>
            <a:r>
              <a:rPr lang="en-GB" baseline="30000" dirty="0" smtClean="0"/>
              <a:t>th</a:t>
            </a:r>
            <a:r>
              <a:rPr lang="en-GB" dirty="0" smtClean="0"/>
              <a:t> regime? (what works in which situation?)</a:t>
            </a:r>
          </a:p>
          <a:p>
            <a:pPr>
              <a:buFontTx/>
              <a:buChar char="-"/>
            </a:pPr>
            <a:r>
              <a:rPr lang="en-GB" dirty="0" smtClean="0"/>
              <a:t>Avoid too much harmonisation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15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77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(3) Slow progress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Only one measure completed so far </a:t>
            </a:r>
          </a:p>
          <a:p>
            <a:pPr lvl="1">
              <a:buFontTx/>
              <a:buChar char="-"/>
            </a:pPr>
            <a:r>
              <a:rPr lang="en-GB" dirty="0" smtClean="0"/>
              <a:t>Revision to Prospectus Directive </a:t>
            </a:r>
          </a:p>
          <a:p>
            <a:pPr lvl="1"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Political difficulties in EP and Council; influence of interest groups</a:t>
            </a:r>
          </a:p>
          <a:p>
            <a:pPr>
              <a:buFontTx/>
              <a:buChar char="-"/>
            </a:pPr>
            <a:r>
              <a:rPr lang="en-GB" dirty="0" smtClean="0"/>
              <a:t>Risk of jeopardising objective – e.g. STS may become overcomplicated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16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80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(4) Digitalisation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CMU is very vague on digitalisation</a:t>
            </a:r>
          </a:p>
          <a:p>
            <a:pPr>
              <a:buFontTx/>
              <a:buChar char="-"/>
            </a:pPr>
            <a:r>
              <a:rPr lang="en-GB" dirty="0" smtClean="0"/>
              <a:t>Could be great opportunity – technology as a bridge between </a:t>
            </a:r>
            <a:r>
              <a:rPr lang="en-GB" dirty="0" smtClean="0"/>
              <a:t>markets (Nasdaq 2016)</a:t>
            </a:r>
            <a:endParaRPr lang="en-GB" dirty="0" smtClean="0"/>
          </a:p>
          <a:p>
            <a:pPr lvl="1">
              <a:buFontTx/>
              <a:buChar char="-"/>
            </a:pPr>
            <a:r>
              <a:rPr lang="en-GB" dirty="0" smtClean="0"/>
              <a:t>Power to increase the role of capital markets</a:t>
            </a:r>
          </a:p>
          <a:p>
            <a:pPr lvl="1">
              <a:buFontTx/>
              <a:buChar char="-"/>
            </a:pPr>
            <a:r>
              <a:rPr lang="en-GB" dirty="0" smtClean="0"/>
              <a:t>Bring them closer to companies and investors</a:t>
            </a:r>
          </a:p>
          <a:p>
            <a:pPr lvl="1">
              <a:buFontTx/>
              <a:buChar char="-"/>
            </a:pPr>
            <a:r>
              <a:rPr lang="en-GB" dirty="0" smtClean="0"/>
              <a:t>Driver of competition, helps to create a more competitive landscape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Many </a:t>
            </a:r>
            <a:r>
              <a:rPr lang="en-GB" dirty="0" smtClean="0"/>
              <a:t>EU rules do not fit the new digital age</a:t>
            </a:r>
          </a:p>
          <a:p>
            <a:pPr>
              <a:buFontTx/>
              <a:buChar char="-"/>
            </a:pPr>
            <a:r>
              <a:rPr lang="en-GB" dirty="0" smtClean="0"/>
              <a:t>Potential of </a:t>
            </a:r>
            <a:r>
              <a:rPr lang="en-GB" b="1" dirty="0" err="1" smtClean="0"/>
              <a:t>blockchain</a:t>
            </a:r>
            <a:r>
              <a:rPr lang="en-GB" dirty="0" smtClean="0"/>
              <a:t> technology to help break down national barriers</a:t>
            </a:r>
          </a:p>
          <a:p>
            <a:pPr>
              <a:buFontTx/>
              <a:buChar char="-"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17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4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Use Brexit as an opportunity, seek to keep London &amp; UK influence on board</a:t>
            </a:r>
          </a:p>
          <a:p>
            <a:pPr>
              <a:buFontTx/>
              <a:buChar char="-"/>
            </a:pPr>
            <a:r>
              <a:rPr lang="en-GB" dirty="0" smtClean="0"/>
              <a:t>Avoid </a:t>
            </a:r>
            <a:r>
              <a:rPr lang="en-GB" dirty="0"/>
              <a:t>stifling of regulation</a:t>
            </a:r>
          </a:p>
          <a:p>
            <a:pPr>
              <a:buFontTx/>
              <a:buChar char="-"/>
            </a:pPr>
            <a:r>
              <a:rPr lang="en-GB" dirty="0"/>
              <a:t>Allow for diversity, experimentation, mutual learning</a:t>
            </a:r>
          </a:p>
          <a:p>
            <a:pPr>
              <a:buFontTx/>
              <a:buChar char="-"/>
            </a:pPr>
            <a:r>
              <a:rPr lang="en-GB" dirty="0"/>
              <a:t>EU contribution most helpful in cross-border access, </a:t>
            </a:r>
            <a:r>
              <a:rPr lang="en-GB" dirty="0" smtClean="0"/>
              <a:t>infrastructure, fair </a:t>
            </a:r>
            <a:r>
              <a:rPr lang="en-GB" dirty="0"/>
              <a:t>treatment</a:t>
            </a:r>
          </a:p>
          <a:p>
            <a:pPr>
              <a:buFontTx/>
              <a:buChar char="-"/>
            </a:pPr>
            <a:r>
              <a:rPr lang="en-GB" dirty="0"/>
              <a:t>Harness </a:t>
            </a:r>
            <a:r>
              <a:rPr lang="en-GB" dirty="0" smtClean="0"/>
              <a:t>technology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18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/>
              <a:t>A ‘pretext for doing absolutely nothing’? 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CMU as a predominantly political project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Brexit as a risk but also an opportunity: </a:t>
            </a:r>
            <a:br>
              <a:rPr lang="en-GB" dirty="0" smtClean="0"/>
            </a:br>
            <a:r>
              <a:rPr lang="en-GB" dirty="0" smtClean="0"/>
              <a:t>CMU could (and should) be a bridge to the UK</a:t>
            </a:r>
          </a:p>
          <a:p>
            <a:pPr>
              <a:buFontTx/>
              <a:buChar char="-"/>
            </a:pPr>
            <a:r>
              <a:rPr lang="en-GB" dirty="0" smtClean="0"/>
              <a:t>Focus on cross-border ‘facilitation’</a:t>
            </a:r>
          </a:p>
          <a:p>
            <a:pPr>
              <a:buFontTx/>
              <a:buChar char="-"/>
            </a:pPr>
            <a:r>
              <a:rPr lang="en-GB" dirty="0" smtClean="0"/>
              <a:t>Benefits of IT and </a:t>
            </a:r>
            <a:r>
              <a:rPr lang="en-GB" smtClean="0"/>
              <a:t>fintech</a:t>
            </a:r>
            <a:endParaRPr lang="en-GB" dirty="0" smtClean="0"/>
          </a:p>
          <a:p>
            <a:pPr>
              <a:buFontTx/>
              <a:buChar char="-"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19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13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Capital Market and financial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2</a:t>
            </a:fld>
            <a:endParaRPr lang="en-US" sz="900" dirty="0">
              <a:solidFill>
                <a:srgbClr val="002147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84" y="977879"/>
            <a:ext cx="7162800" cy="4683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47864" y="5661248"/>
            <a:ext cx="541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               Source: Ross Levine, (1997) 35 J of Econ Lit 688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832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836712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Professor Wolf-Georg Ringe</a:t>
            </a:r>
          </a:p>
          <a:p>
            <a:pPr marL="0" indent="0" algn="ctr">
              <a:buNone/>
            </a:pPr>
            <a:r>
              <a:rPr lang="en-GB" dirty="0" smtClean="0"/>
              <a:t>University of Hamburg</a:t>
            </a:r>
          </a:p>
          <a:p>
            <a:pPr marL="0" indent="0" algn="ctr">
              <a:buNone/>
            </a:pPr>
            <a:r>
              <a:rPr lang="en-GB" dirty="0" smtClean="0"/>
              <a:t>Institute of Law &amp; Economics</a:t>
            </a:r>
          </a:p>
          <a:p>
            <a:pPr marL="0" indent="0" algn="ctr">
              <a:buNone/>
            </a:pPr>
            <a:r>
              <a:rPr lang="en-GB" dirty="0" smtClean="0"/>
              <a:t>Email: </a:t>
            </a:r>
            <a:r>
              <a:rPr lang="en-GB" dirty="0" smtClean="0">
                <a:hlinkClick r:id="rId2"/>
              </a:rPr>
              <a:t>georg.ringe@uni-hamburg.de</a:t>
            </a:r>
            <a:r>
              <a:rPr lang="en-GB" dirty="0" smtClean="0"/>
              <a:t> 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See my research at </a:t>
            </a:r>
            <a:r>
              <a:rPr lang="en-GB" dirty="0" smtClean="0">
                <a:hlinkClick r:id="rId3"/>
              </a:rPr>
              <a:t>http://ssrn.com/author=836081</a:t>
            </a:r>
            <a:endParaRPr lang="en-GB" dirty="0" smtClean="0"/>
          </a:p>
          <a:p>
            <a:pPr marL="0" indent="0" algn="ctr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452320" y="6102350"/>
            <a:ext cx="1366838" cy="457200"/>
          </a:xfrm>
        </p:spPr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452320" y="6261100"/>
            <a:ext cx="1366838" cy="2524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0D14A3C3-8559-4EE5-9E74-835FDFC543A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5652120" y="6096000"/>
            <a:ext cx="1524000" cy="539750"/>
          </a:xfrm>
        </p:spPr>
        <p:txBody>
          <a:bodyPr/>
          <a:lstStyle/>
          <a:p>
            <a:r>
              <a:rPr lang="en-GB" dirty="0"/>
              <a:t>Capital Markets Union</a:t>
            </a:r>
          </a:p>
        </p:txBody>
      </p:sp>
    </p:spTree>
    <p:extLst>
      <p:ext uri="{BB962C8B-B14F-4D97-AF65-F5344CB8AC3E}">
        <p14:creationId xmlns:p14="http://schemas.microsoft.com/office/powerpoint/2010/main" val="10392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Capital Market and financial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3</a:t>
            </a:fld>
            <a:endParaRPr lang="en-US" sz="900" dirty="0">
              <a:solidFill>
                <a:srgbClr val="002147"/>
              </a:solidFill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836712"/>
            <a:ext cx="8521171" cy="455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883164" y="5517232"/>
            <a:ext cx="3961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 dirty="0"/>
              <a:t>Source: World </a:t>
            </a:r>
            <a:r>
              <a:rPr lang="en-GB" sz="1400" dirty="0" smtClean="0"/>
              <a:t>Bank, </a:t>
            </a:r>
            <a:r>
              <a:rPr lang="en-GB" sz="1400" i="1" dirty="0" smtClean="0"/>
              <a:t>World Development Indicators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87624" y="1052736"/>
            <a:ext cx="70478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Stock market capitalisation and GDP for leading economies, 2011 ($</a:t>
            </a:r>
            <a:r>
              <a:rPr lang="en-GB" sz="1000" dirty="0" err="1" smtClean="0"/>
              <a:t>bn</a:t>
            </a:r>
            <a:r>
              <a:rPr lang="en-GB" sz="1000" dirty="0" smtClean="0"/>
              <a:t>)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79476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The CMU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Rationales:</a:t>
            </a:r>
          </a:p>
          <a:p>
            <a:r>
              <a:rPr lang="en-US" dirty="0" smtClean="0"/>
              <a:t>Strengthening the integration of (national) capital markets </a:t>
            </a:r>
            <a:br>
              <a:rPr lang="en-US" dirty="0" smtClean="0"/>
            </a:br>
            <a:r>
              <a:rPr lang="en-US" dirty="0" smtClean="0"/>
              <a:t>-&gt; creation of welfare</a:t>
            </a:r>
          </a:p>
          <a:p>
            <a:endParaRPr lang="en-US" dirty="0" smtClean="0"/>
          </a:p>
          <a:p>
            <a:r>
              <a:rPr lang="en-US" dirty="0" smtClean="0"/>
              <a:t>Reducing European firms’ dependence from bank financing / ‘diversification’</a:t>
            </a:r>
          </a:p>
          <a:p>
            <a:r>
              <a:rPr lang="en-US" dirty="0" smtClean="0"/>
              <a:t>Strengthening </a:t>
            </a:r>
            <a:r>
              <a:rPr lang="en-US" dirty="0"/>
              <a:t>the </a:t>
            </a:r>
            <a:r>
              <a:rPr lang="en-US" dirty="0" smtClean="0"/>
              <a:t>Eurozone through ‘private risk sharing’ </a:t>
            </a:r>
          </a:p>
          <a:p>
            <a:r>
              <a:rPr lang="en-US" dirty="0" smtClean="0"/>
              <a:t>Offering investment alternatives in times of low interest rates</a:t>
            </a:r>
          </a:p>
          <a:p>
            <a:r>
              <a:rPr lang="en-US" dirty="0" smtClean="0"/>
              <a:t>Encouraging private pension arrangements</a:t>
            </a:r>
          </a:p>
          <a:p>
            <a:endParaRPr lang="en-US" dirty="0" smtClean="0"/>
          </a:p>
          <a:p>
            <a:r>
              <a:rPr lang="en-US" u="sng" dirty="0" smtClean="0"/>
              <a:t>Political signal to the UK and the Single Market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4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90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Political relevance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(1) Commitment to the EU-28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Post-crisis regulatory body was mostly devoted to the </a:t>
            </a:r>
            <a:r>
              <a:rPr lang="en-GB" u="sng" dirty="0" smtClean="0"/>
              <a:t>Eurozone+</a:t>
            </a:r>
            <a:r>
              <a:rPr lang="en-GB" dirty="0" smtClean="0"/>
              <a:t> instead of </a:t>
            </a:r>
            <a:r>
              <a:rPr lang="en-GB" u="sng" dirty="0" smtClean="0"/>
              <a:t>EU-28</a:t>
            </a:r>
          </a:p>
          <a:p>
            <a:pPr>
              <a:buFontTx/>
              <a:buChar char="-"/>
            </a:pPr>
            <a:r>
              <a:rPr lang="en-GB" dirty="0" smtClean="0"/>
              <a:t>Banking Union, SSM, SRM, FTT: further Eurozone integration, risk of Single Market bifurcation</a:t>
            </a:r>
          </a:p>
          <a:p>
            <a:pPr>
              <a:buFontTx/>
              <a:buChar char="-"/>
            </a:pPr>
            <a:r>
              <a:rPr lang="en-GB" dirty="0" smtClean="0"/>
              <a:t>The new agenda seeks to overcome this trend</a:t>
            </a:r>
          </a:p>
          <a:p>
            <a:pPr marL="0" indent="0">
              <a:buNone/>
            </a:pPr>
            <a:endParaRPr lang="da-DK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5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96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Political relevance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(2) ‘Market making’ renaissance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Pre-2007: EU Single Market creation, free movement </a:t>
            </a:r>
            <a:br>
              <a:rPr lang="en-GB" dirty="0" smtClean="0"/>
            </a:br>
            <a:r>
              <a:rPr lang="en-GB" dirty="0" smtClean="0"/>
              <a:t>of capital, in particular FSAP 1999</a:t>
            </a:r>
          </a:p>
          <a:p>
            <a:pPr>
              <a:buFontTx/>
              <a:buChar char="-"/>
            </a:pPr>
            <a:r>
              <a:rPr lang="en-GB" dirty="0" smtClean="0"/>
              <a:t>Post 2007: ‘market shaping’ re-regulation,</a:t>
            </a:r>
            <a:br>
              <a:rPr lang="en-GB" dirty="0" smtClean="0"/>
            </a:br>
            <a:r>
              <a:rPr lang="en-GB" dirty="0" smtClean="0"/>
              <a:t>stability-oriented and crisis-fighting</a:t>
            </a:r>
          </a:p>
          <a:p>
            <a:pPr>
              <a:buFontTx/>
              <a:buChar char="-"/>
            </a:pPr>
            <a:r>
              <a:rPr lang="en-GB" dirty="0" smtClean="0"/>
              <a:t>Since 2014/15: market creation back on </a:t>
            </a:r>
            <a:br>
              <a:rPr lang="en-GB" dirty="0" smtClean="0"/>
            </a:br>
            <a:r>
              <a:rPr lang="en-GB" dirty="0" smtClean="0"/>
              <a:t>the agenda</a:t>
            </a:r>
            <a:br>
              <a:rPr lang="en-GB" dirty="0" smtClean="0"/>
            </a:br>
            <a:r>
              <a:rPr lang="en-GB" dirty="0" smtClean="0"/>
              <a:t>(arguably closer to the core EU agenda) </a:t>
            </a:r>
          </a:p>
          <a:p>
            <a:pPr marL="0" indent="0">
              <a:buNone/>
            </a:pPr>
            <a:endParaRPr lang="da-DK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6</a:t>
            </a:fld>
            <a:endParaRPr lang="en-US" sz="900" dirty="0">
              <a:solidFill>
                <a:srgbClr val="002147"/>
              </a:solidFill>
            </a:endParaRPr>
          </a:p>
        </p:txBody>
      </p:sp>
      <p:pic>
        <p:nvPicPr>
          <p:cNvPr id="1026" name="Picture 2" descr="Barnier, Michel-956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6644"/>
          <a:stretch/>
        </p:blipFill>
        <p:spPr bwMode="auto">
          <a:xfrm>
            <a:off x="7557647" y="2020924"/>
            <a:ext cx="1435660" cy="1620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arlie McCreevy portra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647" y="188640"/>
            <a:ext cx="143566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pbs.twimg.com/profile_images/528245815110664192/yGbij01F.jpe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6" r="15515" b="9749"/>
          <a:stretch/>
        </p:blipFill>
        <p:spPr bwMode="auto">
          <a:xfrm>
            <a:off x="7565560" y="3861048"/>
            <a:ext cx="1427747" cy="1689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Image result for valdis dombrovsk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5" y="3861048"/>
            <a:ext cx="1301808" cy="1689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457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Political relevance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(3) Political promise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CMU promises ‘welfare creation’, not ‘banker bashing’</a:t>
            </a:r>
          </a:p>
          <a:p>
            <a:pPr>
              <a:buFontTx/>
              <a:buChar char="-"/>
            </a:pPr>
            <a:r>
              <a:rPr lang="en-GB" dirty="0" smtClean="0"/>
              <a:t>Context – promise of more ‘jobs’ and ‘growth’</a:t>
            </a:r>
          </a:p>
          <a:p>
            <a:pPr>
              <a:buFontTx/>
              <a:buChar char="-"/>
            </a:pPr>
            <a:r>
              <a:rPr lang="en-GB" dirty="0" smtClean="0"/>
              <a:t>Response to a growing weariness of crisis-related activities and austerity</a:t>
            </a: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Reaction to US supremacy in securities markets </a:t>
            </a:r>
            <a:br>
              <a:rPr lang="en-GB" dirty="0" smtClean="0"/>
            </a:br>
            <a:r>
              <a:rPr lang="en-GB" dirty="0" smtClean="0"/>
              <a:t>(‘transatlantic benchmarking’)</a:t>
            </a:r>
          </a:p>
          <a:p>
            <a:pPr>
              <a:buFontTx/>
              <a:buChar char="-"/>
            </a:pPr>
            <a:endParaRPr lang="en-GB" dirty="0" smtClean="0"/>
          </a:p>
          <a:p>
            <a:pPr marL="0" indent="0">
              <a:buNone/>
            </a:pPr>
            <a:endParaRPr lang="da-DK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7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29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Political relevance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(4) Specific importance for the UK 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/>
              <a:t>Financial </a:t>
            </a:r>
            <a:r>
              <a:rPr lang="en-GB" dirty="0" smtClean="0"/>
              <a:t>sector &amp; </a:t>
            </a:r>
            <a:r>
              <a:rPr lang="en-GB" dirty="0"/>
              <a:t>City of London </a:t>
            </a:r>
            <a:r>
              <a:rPr lang="en-GB" dirty="0" smtClean="0"/>
              <a:t>stand </a:t>
            </a:r>
            <a:r>
              <a:rPr lang="en-GB" dirty="0"/>
              <a:t>to benefit from a continent-spanning ‘true’ single market</a:t>
            </a:r>
          </a:p>
          <a:p>
            <a:pPr>
              <a:buFontTx/>
              <a:buChar char="-"/>
            </a:pPr>
            <a:r>
              <a:rPr lang="en-GB" dirty="0" smtClean="0"/>
              <a:t>Single market for capital popular with British business groups and policy makers</a:t>
            </a:r>
          </a:p>
          <a:p>
            <a:pPr>
              <a:buFontTx/>
              <a:buChar char="-"/>
            </a:pPr>
            <a:r>
              <a:rPr lang="en-GB" dirty="0" smtClean="0"/>
              <a:t>‘</a:t>
            </a:r>
            <a:r>
              <a:rPr lang="en-GB" dirty="0"/>
              <a:t>market-making’ concept more supported than some of the post-crisis measures </a:t>
            </a:r>
            <a:r>
              <a:rPr lang="en-GB" dirty="0" smtClean="0"/>
              <a:t>(cf. litigation</a:t>
            </a:r>
            <a:r>
              <a:rPr lang="en-GB" dirty="0"/>
              <a:t>!)</a:t>
            </a:r>
            <a:endParaRPr lang="en-GB" u="sng" dirty="0"/>
          </a:p>
          <a:p>
            <a:pPr>
              <a:buFontTx/>
              <a:buChar char="-"/>
            </a:pPr>
            <a:r>
              <a:rPr lang="en-GB" dirty="0" smtClean="0"/>
              <a:t>An attempt to address the growing EU frustration in the UK,</a:t>
            </a:r>
            <a:br>
              <a:rPr lang="en-GB" dirty="0" smtClean="0"/>
            </a:br>
            <a:r>
              <a:rPr lang="en-GB" dirty="0" smtClean="0"/>
              <a:t>in a bid to influence the 2016 Brexit referendum</a:t>
            </a:r>
          </a:p>
          <a:p>
            <a:pPr>
              <a:buFontTx/>
              <a:buChar char="-"/>
            </a:pPr>
            <a:endParaRPr lang="en-GB" dirty="0" smtClean="0"/>
          </a:p>
          <a:p>
            <a:pPr marL="0" indent="0">
              <a:buNone/>
            </a:pPr>
            <a:endParaRPr lang="da-DK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8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99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CMU and the UK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CMU is </a:t>
            </a:r>
            <a:r>
              <a:rPr lang="en-GB" dirty="0" smtClean="0"/>
              <a:t>‘a </a:t>
            </a:r>
            <a:r>
              <a:rPr lang="en-GB" dirty="0"/>
              <a:t>golden opportunity for </a:t>
            </a:r>
            <a:r>
              <a:rPr lang="en-GB" dirty="0" smtClean="0"/>
              <a:t>the UK […], </a:t>
            </a:r>
            <a:r>
              <a:rPr lang="en-GB" dirty="0"/>
              <a:t>a means to demonstrate afresh that the City of London, and the financial sector which </a:t>
            </a:r>
            <a:r>
              <a:rPr lang="en-GB" dirty="0" smtClean="0"/>
              <a:t>is centred </a:t>
            </a:r>
            <a:r>
              <a:rPr lang="en-GB" dirty="0"/>
              <a:t>there, is an asset not only to the UK economy but to the EU as a </a:t>
            </a:r>
            <a:r>
              <a:rPr lang="en-GB" dirty="0" smtClean="0"/>
              <a:t>whole’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 algn="r">
              <a:buNone/>
            </a:pPr>
            <a:r>
              <a:rPr lang="en-GB" sz="1600" i="1" dirty="0"/>
              <a:t>House </a:t>
            </a:r>
            <a:r>
              <a:rPr lang="en-GB" sz="1600" i="1" dirty="0" smtClean="0"/>
              <a:t>of Lords</a:t>
            </a:r>
            <a:r>
              <a:rPr lang="en-GB" sz="1600" i="1" dirty="0"/>
              <a:t>’ EU Economic and Financial Affairs </a:t>
            </a:r>
            <a:r>
              <a:rPr lang="en-GB" sz="1600" i="1" dirty="0" smtClean="0"/>
              <a:t>Sub-Committee, March 2015</a:t>
            </a:r>
            <a:endParaRPr lang="en-GB" sz="1600" i="1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57949-7052-4628-AD35-BD36B6A20C52}" type="datetime4">
              <a:rPr lang="en-GB"/>
              <a:pPr>
                <a:defRPr/>
              </a:pPr>
              <a:t>04 July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Capital Markets Union</a:t>
            </a:r>
            <a:endParaRPr lang="en-GB" dirty="0"/>
          </a:p>
          <a:p>
            <a:endParaRPr lang="de-DE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80312" y="6261100"/>
            <a:ext cx="1366838" cy="2524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>
                <a:solidFill>
                  <a:srgbClr val="002147"/>
                </a:solidFill>
              </a:rPr>
              <a:t>Page </a:t>
            </a:r>
            <a:fld id="{0D14A3C3-8559-4EE5-9E74-835FDFC543A7}" type="slidenum">
              <a:rPr lang="en-US" sz="900">
                <a:solidFill>
                  <a:srgbClr val="002147"/>
                </a:solidFill>
              </a:rPr>
              <a:pPr>
                <a:defRPr/>
              </a:pPr>
              <a:t>9</a:t>
            </a:fld>
            <a:endParaRPr lang="en-US" sz="900" dirty="0">
              <a:solidFill>
                <a:srgbClr val="0021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8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 personal pp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y personal pp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 personal ppt template</Template>
  <TotalTime>2981</TotalTime>
  <Words>823</Words>
  <Application>Microsoft Office PowerPoint</Application>
  <PresentationFormat>On-screen Show (4:3)</PresentationFormat>
  <Paragraphs>222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My personal ppt template</vt:lpstr>
      <vt:lpstr>Custom Design</vt:lpstr>
      <vt:lpstr>1_My personal ppt template</vt:lpstr>
      <vt:lpstr>  Half time for CMU: Taking Stock </vt:lpstr>
      <vt:lpstr>Capital Market and financial development</vt:lpstr>
      <vt:lpstr>Capital Market and financial development</vt:lpstr>
      <vt:lpstr>The CMU</vt:lpstr>
      <vt:lpstr>Political relevance</vt:lpstr>
      <vt:lpstr>Political relevance</vt:lpstr>
      <vt:lpstr>Political relevance</vt:lpstr>
      <vt:lpstr>Political relevance</vt:lpstr>
      <vt:lpstr>CMU and the UK</vt:lpstr>
      <vt:lpstr>CMU and the UK</vt:lpstr>
      <vt:lpstr>PowerPoint Presentation</vt:lpstr>
      <vt:lpstr>Challenges</vt:lpstr>
      <vt:lpstr>Challenges</vt:lpstr>
      <vt:lpstr>Challenges</vt:lpstr>
      <vt:lpstr>Challenges</vt:lpstr>
      <vt:lpstr>Challenges</vt:lpstr>
      <vt:lpstr>Challenges</vt:lpstr>
      <vt:lpstr>Recommendations</vt:lpstr>
      <vt:lpstr>Overall assessment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Contractual Governance in the Absence of Law: Bylaws of Norwegian Firms in the Early 20th Century</dc:title>
  <dc:creator>Georg Ringe</dc:creator>
  <cp:lastModifiedBy>Georg Ringe</cp:lastModifiedBy>
  <cp:revision>105</cp:revision>
  <cp:lastPrinted>2011-10-03T22:55:42Z</cp:lastPrinted>
  <dcterms:created xsi:type="dcterms:W3CDTF">2015-06-01T15:46:09Z</dcterms:created>
  <dcterms:modified xsi:type="dcterms:W3CDTF">2017-07-04T10:27:26Z</dcterms:modified>
</cp:coreProperties>
</file>