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  <p:sldMasterId id="2147483702" r:id="rId2"/>
    <p:sldMasterId id="2147483717" r:id="rId3"/>
  </p:sldMasterIdLst>
  <p:notesMasterIdLst>
    <p:notesMasterId r:id="rId8"/>
  </p:notesMasterIdLst>
  <p:handoutMasterIdLst>
    <p:handoutMasterId r:id="rId9"/>
  </p:handoutMasterIdLst>
  <p:sldIdLst>
    <p:sldId id="382" r:id="rId4"/>
    <p:sldId id="444" r:id="rId5"/>
    <p:sldId id="457" r:id="rId6"/>
    <p:sldId id="446" r:id="rId7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32">
          <p15:clr>
            <a:srgbClr val="A4A3A4"/>
          </p15:clr>
        </p15:guide>
        <p15:guide id="2" orient="horz" pos="436">
          <p15:clr>
            <a:srgbClr val="A4A3A4"/>
          </p15:clr>
        </p15:guide>
        <p15:guide id="3" orient="horz" pos="3728">
          <p15:clr>
            <a:srgbClr val="A4A3A4"/>
          </p15:clr>
        </p15:guide>
        <p15:guide id="4" orient="horz" pos="4110">
          <p15:clr>
            <a:srgbClr val="A4A3A4"/>
          </p15:clr>
        </p15:guide>
        <p15:guide id="5" orient="horz" pos="897">
          <p15:clr>
            <a:srgbClr val="A4A3A4"/>
          </p15:clr>
        </p15:guide>
        <p15:guide id="6" orient="horz" pos="1162">
          <p15:clr>
            <a:srgbClr val="A4A3A4"/>
          </p15:clr>
        </p15:guide>
        <p15:guide id="7" orient="horz" pos="2362">
          <p15:clr>
            <a:srgbClr val="A4A3A4"/>
          </p15:clr>
        </p15:guide>
        <p15:guide id="8" pos="5602">
          <p15:clr>
            <a:srgbClr val="A4A3A4"/>
          </p15:clr>
        </p15:guide>
        <p15:guide id="9" pos="176">
          <p15:clr>
            <a:srgbClr val="A4A3A4"/>
          </p15:clr>
        </p15:guide>
        <p15:guide id="10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5" autoAdjust="0"/>
    <p:restoredTop sz="89144" autoAdjust="0"/>
  </p:normalViewPr>
  <p:slideViewPr>
    <p:cSldViewPr>
      <p:cViewPr varScale="1">
        <p:scale>
          <a:sx n="103" d="100"/>
          <a:sy n="103" d="100"/>
        </p:scale>
        <p:origin x="1830" y="102"/>
      </p:cViewPr>
      <p:guideLst>
        <p:guide orient="horz" pos="832"/>
        <p:guide orient="horz" pos="436"/>
        <p:guide orient="horz" pos="3728"/>
        <p:guide orient="horz" pos="4110"/>
        <p:guide orient="horz" pos="897"/>
        <p:guide orient="horz" pos="1162"/>
        <p:guide orient="horz" pos="2362"/>
        <p:guide pos="5602"/>
        <p:guide pos="17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16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erales\AppData\Roaming\OpenText\OTEdit\EC_darwin\c124692150\EB%20Seminar.xlsx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2990907833337199E-2"/>
          <c:y val="3.3549434550488762E-2"/>
          <c:w val="0.64693253220536162"/>
          <c:h val="0.88185946320510256"/>
        </c:manualLayout>
      </c:layout>
      <c:lineChart>
        <c:grouping val="standard"/>
        <c:varyColors val="0"/>
        <c:ser>
          <c:idx val="0"/>
          <c:order val="0"/>
          <c:tx>
            <c:strRef>
              <c:f>'Data 3.1'!$N$8</c:f>
              <c:strCache>
                <c:ptCount val="1"/>
                <c:pt idx="0">
                  <c:v>Money Market funds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cat>
            <c:numRef>
              <c:f>'Data 3.1'!$A$9:$A$31</c:f>
              <c:numCache>
                <c:formatCode>m\/d\/yyyy</c:formatCode>
                <c:ptCount val="23"/>
                <c:pt idx="0">
                  <c:v>40268</c:v>
                </c:pt>
                <c:pt idx="1">
                  <c:v>40359</c:v>
                </c:pt>
                <c:pt idx="2">
                  <c:v>40451</c:v>
                </c:pt>
                <c:pt idx="3">
                  <c:v>40543</c:v>
                </c:pt>
                <c:pt idx="4">
                  <c:v>40633</c:v>
                </c:pt>
                <c:pt idx="5">
                  <c:v>40724</c:v>
                </c:pt>
                <c:pt idx="6">
                  <c:v>40816</c:v>
                </c:pt>
                <c:pt idx="7">
                  <c:v>40908</c:v>
                </c:pt>
                <c:pt idx="8">
                  <c:v>40999</c:v>
                </c:pt>
                <c:pt idx="9">
                  <c:v>41090</c:v>
                </c:pt>
                <c:pt idx="10">
                  <c:v>41182</c:v>
                </c:pt>
                <c:pt idx="11">
                  <c:v>41274</c:v>
                </c:pt>
                <c:pt idx="12">
                  <c:v>41364</c:v>
                </c:pt>
                <c:pt idx="13">
                  <c:v>41455</c:v>
                </c:pt>
                <c:pt idx="14">
                  <c:v>41547</c:v>
                </c:pt>
                <c:pt idx="15">
                  <c:v>41639</c:v>
                </c:pt>
                <c:pt idx="16">
                  <c:v>41729</c:v>
                </c:pt>
                <c:pt idx="17">
                  <c:v>41820</c:v>
                </c:pt>
                <c:pt idx="18">
                  <c:v>41912</c:v>
                </c:pt>
                <c:pt idx="19">
                  <c:v>42004</c:v>
                </c:pt>
                <c:pt idx="20">
                  <c:v>42094</c:v>
                </c:pt>
                <c:pt idx="21">
                  <c:v>42185</c:v>
                </c:pt>
                <c:pt idx="22">
                  <c:v>42277</c:v>
                </c:pt>
              </c:numCache>
            </c:numRef>
          </c:cat>
          <c:val>
            <c:numRef>
              <c:f>'Data 3.1'!$N$9:$N$31</c:f>
              <c:numCache>
                <c:formatCode>General</c:formatCode>
                <c:ptCount val="23"/>
                <c:pt idx="0">
                  <c:v>100</c:v>
                </c:pt>
                <c:pt idx="1">
                  <c:v>95.799556861452857</c:v>
                </c:pt>
                <c:pt idx="2">
                  <c:v>96.696393310557937</c:v>
                </c:pt>
                <c:pt idx="3">
                  <c:v>92.943570673306183</c:v>
                </c:pt>
                <c:pt idx="4">
                  <c:v>92.272564158946238</c:v>
                </c:pt>
                <c:pt idx="5">
                  <c:v>90.000469447220439</c:v>
                </c:pt>
                <c:pt idx="6">
                  <c:v>90.623926317856444</c:v>
                </c:pt>
                <c:pt idx="7">
                  <c:v>91.679371691854598</c:v>
                </c:pt>
                <c:pt idx="8">
                  <c:v>93.925210108803284</c:v>
                </c:pt>
                <c:pt idx="9">
                  <c:v>92.984222859128167</c:v>
                </c:pt>
                <c:pt idx="10">
                  <c:v>90.767025290855486</c:v>
                </c:pt>
                <c:pt idx="11">
                  <c:v>87.982369488001808</c:v>
                </c:pt>
                <c:pt idx="12">
                  <c:v>88.499871322046531</c:v>
                </c:pt>
                <c:pt idx="13">
                  <c:v>83.805984046186978</c:v>
                </c:pt>
                <c:pt idx="14">
                  <c:v>83.037016002376163</c:v>
                </c:pt>
                <c:pt idx="15">
                  <c:v>80.775316985336104</c:v>
                </c:pt>
                <c:pt idx="16">
                  <c:v>82.02629370841575</c:v>
                </c:pt>
                <c:pt idx="17">
                  <c:v>81.545800188769846</c:v>
                </c:pt>
                <c:pt idx="18">
                  <c:v>83.042573005504096</c:v>
                </c:pt>
                <c:pt idx="19">
                  <c:v>82.700168955261972</c:v>
                </c:pt>
                <c:pt idx="20">
                  <c:v>86.7868398730823</c:v>
                </c:pt>
                <c:pt idx="21">
                  <c:v>83.293186867896381</c:v>
                </c:pt>
                <c:pt idx="22">
                  <c:v>85.722204416523638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88B-41A6-87EC-E4E7428F1BFA}"/>
            </c:ext>
          </c:extLst>
        </c:ser>
        <c:ser>
          <c:idx val="1"/>
          <c:order val="1"/>
          <c:tx>
            <c:strRef>
              <c:f>'Data 3.1'!$O$8</c:f>
              <c:strCache>
                <c:ptCount val="1"/>
                <c:pt idx="0">
                  <c:v>Credit Institutions</c:v>
                </c:pt>
              </c:strCache>
            </c:strRef>
          </c:tx>
          <c:spPr>
            <a:ln>
              <a:solidFill>
                <a:schemeClr val="bg1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'Data 3.1'!$A$9:$A$31</c:f>
              <c:numCache>
                <c:formatCode>m\/d\/yyyy</c:formatCode>
                <c:ptCount val="23"/>
                <c:pt idx="0">
                  <c:v>40268</c:v>
                </c:pt>
                <c:pt idx="1">
                  <c:v>40359</c:v>
                </c:pt>
                <c:pt idx="2">
                  <c:v>40451</c:v>
                </c:pt>
                <c:pt idx="3">
                  <c:v>40543</c:v>
                </c:pt>
                <c:pt idx="4">
                  <c:v>40633</c:v>
                </c:pt>
                <c:pt idx="5">
                  <c:v>40724</c:v>
                </c:pt>
                <c:pt idx="6">
                  <c:v>40816</c:v>
                </c:pt>
                <c:pt idx="7">
                  <c:v>40908</c:v>
                </c:pt>
                <c:pt idx="8">
                  <c:v>40999</c:v>
                </c:pt>
                <c:pt idx="9">
                  <c:v>41090</c:v>
                </c:pt>
                <c:pt idx="10">
                  <c:v>41182</c:v>
                </c:pt>
                <c:pt idx="11">
                  <c:v>41274</c:v>
                </c:pt>
                <c:pt idx="12">
                  <c:v>41364</c:v>
                </c:pt>
                <c:pt idx="13">
                  <c:v>41455</c:v>
                </c:pt>
                <c:pt idx="14">
                  <c:v>41547</c:v>
                </c:pt>
                <c:pt idx="15">
                  <c:v>41639</c:v>
                </c:pt>
                <c:pt idx="16">
                  <c:v>41729</c:v>
                </c:pt>
                <c:pt idx="17">
                  <c:v>41820</c:v>
                </c:pt>
                <c:pt idx="18">
                  <c:v>41912</c:v>
                </c:pt>
                <c:pt idx="19">
                  <c:v>42004</c:v>
                </c:pt>
                <c:pt idx="20">
                  <c:v>42094</c:v>
                </c:pt>
                <c:pt idx="21">
                  <c:v>42185</c:v>
                </c:pt>
                <c:pt idx="22">
                  <c:v>42277</c:v>
                </c:pt>
              </c:numCache>
            </c:numRef>
          </c:cat>
          <c:val>
            <c:numRef>
              <c:f>'Data 3.1'!$O$9:$O$31</c:f>
              <c:numCache>
                <c:formatCode>General</c:formatCode>
                <c:ptCount val="23"/>
                <c:pt idx="0">
                  <c:v>100</c:v>
                </c:pt>
                <c:pt idx="1">
                  <c:v>102.30921021041448</c:v>
                </c:pt>
                <c:pt idx="2">
                  <c:v>101.60084412411447</c:v>
                </c:pt>
                <c:pt idx="3">
                  <c:v>99.732754463020953</c:v>
                </c:pt>
                <c:pt idx="4">
                  <c:v>98.481246200008457</c:v>
                </c:pt>
                <c:pt idx="5">
                  <c:v>99.14907703875879</c:v>
                </c:pt>
                <c:pt idx="6">
                  <c:v>104.91934371250711</c:v>
                </c:pt>
                <c:pt idx="7">
                  <c:v>104.65428628663945</c:v>
                </c:pt>
                <c:pt idx="8">
                  <c:v>105.89499059622217</c:v>
                </c:pt>
                <c:pt idx="9">
                  <c:v>106.98382485271752</c:v>
                </c:pt>
                <c:pt idx="10">
                  <c:v>106.2720587949614</c:v>
                </c:pt>
                <c:pt idx="11">
                  <c:v>104.10384418095349</c:v>
                </c:pt>
                <c:pt idx="12">
                  <c:v>102.91912673381094</c:v>
                </c:pt>
                <c:pt idx="13">
                  <c:v>100.99626244650617</c:v>
                </c:pt>
                <c:pt idx="14">
                  <c:v>98.998420648618279</c:v>
                </c:pt>
                <c:pt idx="15">
                  <c:v>96.157525341226346</c:v>
                </c:pt>
                <c:pt idx="16">
                  <c:v>96.328696400327146</c:v>
                </c:pt>
                <c:pt idx="17">
                  <c:v>96.716141210210779</c:v>
                </c:pt>
                <c:pt idx="18">
                  <c:v>97.313110163314605</c:v>
                </c:pt>
                <c:pt idx="19">
                  <c:v>97.492021107695066</c:v>
                </c:pt>
                <c:pt idx="20">
                  <c:v>100.24950051197884</c:v>
                </c:pt>
                <c:pt idx="21">
                  <c:v>97.04684785532352</c:v>
                </c:pt>
                <c:pt idx="22">
                  <c:v>96.753725739941459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88B-41A6-87EC-E4E7428F1BFA}"/>
            </c:ext>
          </c:extLst>
        </c:ser>
        <c:ser>
          <c:idx val="2"/>
          <c:order val="2"/>
          <c:tx>
            <c:strRef>
              <c:f>'Data 3.1'!$P$8</c:f>
              <c:strCache>
                <c:ptCount val="1"/>
                <c:pt idx="0">
                  <c:v>Non-money market investment funds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'Data 3.1'!$A$9:$A$31</c:f>
              <c:numCache>
                <c:formatCode>m\/d\/yyyy</c:formatCode>
                <c:ptCount val="23"/>
                <c:pt idx="0">
                  <c:v>40268</c:v>
                </c:pt>
                <c:pt idx="1">
                  <c:v>40359</c:v>
                </c:pt>
                <c:pt idx="2">
                  <c:v>40451</c:v>
                </c:pt>
                <c:pt idx="3">
                  <c:v>40543</c:v>
                </c:pt>
                <c:pt idx="4">
                  <c:v>40633</c:v>
                </c:pt>
                <c:pt idx="5">
                  <c:v>40724</c:v>
                </c:pt>
                <c:pt idx="6">
                  <c:v>40816</c:v>
                </c:pt>
                <c:pt idx="7">
                  <c:v>40908</c:v>
                </c:pt>
                <c:pt idx="8">
                  <c:v>40999</c:v>
                </c:pt>
                <c:pt idx="9">
                  <c:v>41090</c:v>
                </c:pt>
                <c:pt idx="10">
                  <c:v>41182</c:v>
                </c:pt>
                <c:pt idx="11">
                  <c:v>41274</c:v>
                </c:pt>
                <c:pt idx="12">
                  <c:v>41364</c:v>
                </c:pt>
                <c:pt idx="13">
                  <c:v>41455</c:v>
                </c:pt>
                <c:pt idx="14">
                  <c:v>41547</c:v>
                </c:pt>
                <c:pt idx="15">
                  <c:v>41639</c:v>
                </c:pt>
                <c:pt idx="16">
                  <c:v>41729</c:v>
                </c:pt>
                <c:pt idx="17">
                  <c:v>41820</c:v>
                </c:pt>
                <c:pt idx="18">
                  <c:v>41912</c:v>
                </c:pt>
                <c:pt idx="19">
                  <c:v>42004</c:v>
                </c:pt>
                <c:pt idx="20">
                  <c:v>42094</c:v>
                </c:pt>
                <c:pt idx="21">
                  <c:v>42185</c:v>
                </c:pt>
                <c:pt idx="22">
                  <c:v>42277</c:v>
                </c:pt>
              </c:numCache>
            </c:numRef>
          </c:cat>
          <c:val>
            <c:numRef>
              <c:f>'Data 3.1'!$P$9:$P$31</c:f>
              <c:numCache>
                <c:formatCode>General</c:formatCode>
                <c:ptCount val="23"/>
                <c:pt idx="0">
                  <c:v>100</c:v>
                </c:pt>
                <c:pt idx="1">
                  <c:v>100.41400752619478</c:v>
                </c:pt>
                <c:pt idx="2">
                  <c:v>102.13233887940986</c:v>
                </c:pt>
                <c:pt idx="3">
                  <c:v>103.30751457378028</c:v>
                </c:pt>
                <c:pt idx="4">
                  <c:v>105.30243335310048</c:v>
                </c:pt>
                <c:pt idx="5">
                  <c:v>106.2485675387791</c:v>
                </c:pt>
                <c:pt idx="6">
                  <c:v>106.02726506215808</c:v>
                </c:pt>
                <c:pt idx="7">
                  <c:v>102.86637643276781</c:v>
                </c:pt>
                <c:pt idx="8">
                  <c:v>105.40697851414905</c:v>
                </c:pt>
                <c:pt idx="9">
                  <c:v>105.61785157016644</c:v>
                </c:pt>
                <c:pt idx="10">
                  <c:v>107.64382324727765</c:v>
                </c:pt>
                <c:pt idx="11">
                  <c:v>108.29983834347938</c:v>
                </c:pt>
                <c:pt idx="12">
                  <c:v>111.74780941552052</c:v>
                </c:pt>
                <c:pt idx="13">
                  <c:v>113.95567579355196</c:v>
                </c:pt>
                <c:pt idx="14">
                  <c:v>114.82910030387838</c:v>
                </c:pt>
                <c:pt idx="15">
                  <c:v>115.73697928545232</c:v>
                </c:pt>
                <c:pt idx="16">
                  <c:v>118.39828686600383</c:v>
                </c:pt>
                <c:pt idx="17">
                  <c:v>120.54446120867988</c:v>
                </c:pt>
                <c:pt idx="18">
                  <c:v>123.20673983166076</c:v>
                </c:pt>
                <c:pt idx="19">
                  <c:v>123.00885382737175</c:v>
                </c:pt>
                <c:pt idx="20">
                  <c:v>126.10234974158533</c:v>
                </c:pt>
                <c:pt idx="21">
                  <c:v>127.2497176910543</c:v>
                </c:pt>
                <c:pt idx="22">
                  <c:v>126.6617215911115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88B-41A6-87EC-E4E7428F1BFA}"/>
            </c:ext>
          </c:extLst>
        </c:ser>
        <c:ser>
          <c:idx val="3"/>
          <c:order val="3"/>
          <c:tx>
            <c:strRef>
              <c:f>'Data 3.1'!$Q$8</c:f>
              <c:strCache>
                <c:ptCount val="1"/>
                <c:pt idx="0">
                  <c:v>Shadow banks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'Data 3.1'!$A$9:$A$31</c:f>
              <c:numCache>
                <c:formatCode>m\/d\/yyyy</c:formatCode>
                <c:ptCount val="23"/>
                <c:pt idx="0">
                  <c:v>40268</c:v>
                </c:pt>
                <c:pt idx="1">
                  <c:v>40359</c:v>
                </c:pt>
                <c:pt idx="2">
                  <c:v>40451</c:v>
                </c:pt>
                <c:pt idx="3">
                  <c:v>40543</c:v>
                </c:pt>
                <c:pt idx="4">
                  <c:v>40633</c:v>
                </c:pt>
                <c:pt idx="5">
                  <c:v>40724</c:v>
                </c:pt>
                <c:pt idx="6">
                  <c:v>40816</c:v>
                </c:pt>
                <c:pt idx="7">
                  <c:v>40908</c:v>
                </c:pt>
                <c:pt idx="8">
                  <c:v>40999</c:v>
                </c:pt>
                <c:pt idx="9">
                  <c:v>41090</c:v>
                </c:pt>
                <c:pt idx="10">
                  <c:v>41182</c:v>
                </c:pt>
                <c:pt idx="11">
                  <c:v>41274</c:v>
                </c:pt>
                <c:pt idx="12">
                  <c:v>41364</c:v>
                </c:pt>
                <c:pt idx="13">
                  <c:v>41455</c:v>
                </c:pt>
                <c:pt idx="14">
                  <c:v>41547</c:v>
                </c:pt>
                <c:pt idx="15">
                  <c:v>41639</c:v>
                </c:pt>
                <c:pt idx="16">
                  <c:v>41729</c:v>
                </c:pt>
                <c:pt idx="17">
                  <c:v>41820</c:v>
                </c:pt>
                <c:pt idx="18">
                  <c:v>41912</c:v>
                </c:pt>
                <c:pt idx="19">
                  <c:v>42004</c:v>
                </c:pt>
                <c:pt idx="20">
                  <c:v>42094</c:v>
                </c:pt>
                <c:pt idx="21">
                  <c:v>42185</c:v>
                </c:pt>
                <c:pt idx="22">
                  <c:v>42277</c:v>
                </c:pt>
              </c:numCache>
            </c:numRef>
          </c:cat>
          <c:val>
            <c:numRef>
              <c:f>'Data 3.1'!$Q$9:$Q$31</c:f>
              <c:numCache>
                <c:formatCode>General</c:formatCode>
                <c:ptCount val="23"/>
                <c:pt idx="0">
                  <c:v>100</c:v>
                </c:pt>
                <c:pt idx="1">
                  <c:v>99.511837355458979</c:v>
                </c:pt>
                <c:pt idx="2">
                  <c:v>100.6827473081724</c:v>
                </c:pt>
                <c:pt idx="3">
                  <c:v>101.42432786429755</c:v>
                </c:pt>
                <c:pt idx="4">
                  <c:v>101.61666746137792</c:v>
                </c:pt>
                <c:pt idx="5">
                  <c:v>101.55577893671301</c:v>
                </c:pt>
                <c:pt idx="6">
                  <c:v>101.21340008423476</c:v>
                </c:pt>
                <c:pt idx="7">
                  <c:v>100.18055667733098</c:v>
                </c:pt>
                <c:pt idx="8">
                  <c:v>101.523524271068</c:v>
                </c:pt>
                <c:pt idx="9">
                  <c:v>100.74381007155833</c:v>
                </c:pt>
                <c:pt idx="10">
                  <c:v>100.98271235091484</c:v>
                </c:pt>
                <c:pt idx="11">
                  <c:v>100.72637058052624</c:v>
                </c:pt>
                <c:pt idx="12">
                  <c:v>102.78889242455756</c:v>
                </c:pt>
                <c:pt idx="13">
                  <c:v>103.47356333448928</c:v>
                </c:pt>
                <c:pt idx="14">
                  <c:v>103.58938194969762</c:v>
                </c:pt>
                <c:pt idx="15">
                  <c:v>103.52142714454574</c:v>
                </c:pt>
                <c:pt idx="16">
                  <c:v>104.99921702097619</c:v>
                </c:pt>
                <c:pt idx="17">
                  <c:v>106.2133377379086</c:v>
                </c:pt>
                <c:pt idx="18">
                  <c:v>107.90825897917705</c:v>
                </c:pt>
                <c:pt idx="19">
                  <c:v>107.7658483311198</c:v>
                </c:pt>
                <c:pt idx="20">
                  <c:v>109.94856364396192</c:v>
                </c:pt>
                <c:pt idx="21">
                  <c:v>110.32216479104846</c:v>
                </c:pt>
                <c:pt idx="22">
                  <c:v>110.30740001555181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88B-41A6-87EC-E4E7428F1BFA}"/>
            </c:ext>
          </c:extLst>
        </c:ser>
        <c:ser>
          <c:idx val="4"/>
          <c:order val="4"/>
          <c:tx>
            <c:strRef>
              <c:f>'Data 3.1'!$R$8</c:f>
              <c:strCache>
                <c:ptCount val="1"/>
                <c:pt idx="0">
                  <c:v>Financial vehicle corporations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'Data 3.1'!$A$9:$A$31</c:f>
              <c:numCache>
                <c:formatCode>m\/d\/yyyy</c:formatCode>
                <c:ptCount val="23"/>
                <c:pt idx="0">
                  <c:v>40268</c:v>
                </c:pt>
                <c:pt idx="1">
                  <c:v>40359</c:v>
                </c:pt>
                <c:pt idx="2">
                  <c:v>40451</c:v>
                </c:pt>
                <c:pt idx="3">
                  <c:v>40543</c:v>
                </c:pt>
                <c:pt idx="4">
                  <c:v>40633</c:v>
                </c:pt>
                <c:pt idx="5">
                  <c:v>40724</c:v>
                </c:pt>
                <c:pt idx="6">
                  <c:v>40816</c:v>
                </c:pt>
                <c:pt idx="7">
                  <c:v>40908</c:v>
                </c:pt>
                <c:pt idx="8">
                  <c:v>40999</c:v>
                </c:pt>
                <c:pt idx="9">
                  <c:v>41090</c:v>
                </c:pt>
                <c:pt idx="10">
                  <c:v>41182</c:v>
                </c:pt>
                <c:pt idx="11">
                  <c:v>41274</c:v>
                </c:pt>
                <c:pt idx="12">
                  <c:v>41364</c:v>
                </c:pt>
                <c:pt idx="13">
                  <c:v>41455</c:v>
                </c:pt>
                <c:pt idx="14">
                  <c:v>41547</c:v>
                </c:pt>
                <c:pt idx="15">
                  <c:v>41639</c:v>
                </c:pt>
                <c:pt idx="16">
                  <c:v>41729</c:v>
                </c:pt>
                <c:pt idx="17">
                  <c:v>41820</c:v>
                </c:pt>
                <c:pt idx="18">
                  <c:v>41912</c:v>
                </c:pt>
                <c:pt idx="19">
                  <c:v>42004</c:v>
                </c:pt>
                <c:pt idx="20">
                  <c:v>42094</c:v>
                </c:pt>
                <c:pt idx="21">
                  <c:v>42185</c:v>
                </c:pt>
                <c:pt idx="22">
                  <c:v>42277</c:v>
                </c:pt>
              </c:numCache>
            </c:numRef>
          </c:cat>
          <c:val>
            <c:numRef>
              <c:f>'Data 3.1'!$R$9:$R$31</c:f>
              <c:numCache>
                <c:formatCode>General</c:formatCode>
                <c:ptCount val="23"/>
                <c:pt idx="0">
                  <c:v>100</c:v>
                </c:pt>
                <c:pt idx="1">
                  <c:v>99.165665173078551</c:v>
                </c:pt>
                <c:pt idx="2">
                  <c:v>99.098912252504277</c:v>
                </c:pt>
                <c:pt idx="3">
                  <c:v>101.08500892088439</c:v>
                </c:pt>
                <c:pt idx="4">
                  <c:v>97.023419536340214</c:v>
                </c:pt>
                <c:pt idx="5">
                  <c:v>95.495791971387249</c:v>
                </c:pt>
                <c:pt idx="6">
                  <c:v>94.350436145730555</c:v>
                </c:pt>
                <c:pt idx="7">
                  <c:v>97.441305673358812</c:v>
                </c:pt>
                <c:pt idx="8">
                  <c:v>95.285202191178698</c:v>
                </c:pt>
                <c:pt idx="9">
                  <c:v>91.904909714155934</c:v>
                </c:pt>
                <c:pt idx="10">
                  <c:v>88.449375964729185</c:v>
                </c:pt>
                <c:pt idx="11">
                  <c:v>86.802667117874009</c:v>
                </c:pt>
                <c:pt idx="12">
                  <c:v>85.710415656386814</c:v>
                </c:pt>
                <c:pt idx="13">
                  <c:v>84.420259795055429</c:v>
                </c:pt>
                <c:pt idx="14">
                  <c:v>82.794702265822863</c:v>
                </c:pt>
                <c:pt idx="15">
                  <c:v>80.895013989174956</c:v>
                </c:pt>
                <c:pt idx="16">
                  <c:v>79.085226636015577</c:v>
                </c:pt>
                <c:pt idx="17">
                  <c:v>78.36068294208016</c:v>
                </c:pt>
                <c:pt idx="18">
                  <c:v>77.279085292123384</c:v>
                </c:pt>
                <c:pt idx="19">
                  <c:v>77.397028308848562</c:v>
                </c:pt>
                <c:pt idx="20">
                  <c:v>75.870517502901308</c:v>
                </c:pt>
                <c:pt idx="21">
                  <c:v>75.504899287824514</c:v>
                </c:pt>
                <c:pt idx="22">
                  <c:v>76.236589613506837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88B-41A6-87EC-E4E7428F1B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52064"/>
        <c:axId val="48953600"/>
      </c:lineChart>
      <c:dateAx>
        <c:axId val="48952064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48953600"/>
        <c:crosses val="autoZero"/>
        <c:auto val="1"/>
        <c:lblOffset val="100"/>
        <c:baseTimeUnit val="months"/>
        <c:majorUnit val="12"/>
      </c:dateAx>
      <c:valAx>
        <c:axId val="48953600"/>
        <c:scaling>
          <c:orientation val="minMax"/>
          <c:max val="130"/>
          <c:min val="7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48952064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0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68CEA7-4677-4567-98B9-EB4A9EAD1791}" type="doc">
      <dgm:prSet loTypeId="urn:microsoft.com/office/officeart/2005/8/layout/arrow2" loCatId="process" qsTypeId="urn:microsoft.com/office/officeart/2005/8/quickstyle/3d1" qsCatId="3D" csTypeId="urn:microsoft.com/office/officeart/2005/8/colors/accent0_2" csCatId="mainScheme" phldr="1"/>
      <dgm:spPr/>
    </dgm:pt>
    <dgm:pt modelId="{66D67C21-FC9F-440D-A841-84003989EB26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800" b="1" dirty="0" smtClean="0">
              <a:solidFill>
                <a:srgbClr val="002060"/>
              </a:solidFill>
            </a:rPr>
            <a:t>Growing prevalence of callable equity</a:t>
          </a:r>
        </a:p>
        <a:p>
          <a:pPr>
            <a:spcAft>
              <a:spcPts val="0"/>
            </a:spcAft>
          </a:pPr>
          <a:r>
            <a:rPr lang="en-US" sz="1800" b="1" dirty="0" smtClean="0">
              <a:solidFill>
                <a:srgbClr val="002060"/>
              </a:solidFill>
            </a:rPr>
            <a:t>… which is not a stable source of funding</a:t>
          </a:r>
          <a:endParaRPr lang="en-GB" sz="1800" b="1" dirty="0">
            <a:solidFill>
              <a:srgbClr val="002060"/>
            </a:solidFill>
          </a:endParaRPr>
        </a:p>
      </dgm:t>
    </dgm:pt>
    <dgm:pt modelId="{9C97464C-EF0A-4BFC-A270-42D6EF699903}" type="parTrans" cxnId="{B15EEBF0-AAA7-490F-A66B-ADD6061EEC57}">
      <dgm:prSet/>
      <dgm:spPr/>
      <dgm:t>
        <a:bodyPr/>
        <a:lstStyle/>
        <a:p>
          <a:endParaRPr lang="en-GB"/>
        </a:p>
      </dgm:t>
    </dgm:pt>
    <dgm:pt modelId="{00F76372-84C3-412D-BECE-788BE318925A}" type="sibTrans" cxnId="{B15EEBF0-AAA7-490F-A66B-ADD6061EEC57}">
      <dgm:prSet/>
      <dgm:spPr/>
      <dgm:t>
        <a:bodyPr/>
        <a:lstStyle/>
        <a:p>
          <a:endParaRPr lang="en-GB"/>
        </a:p>
      </dgm:t>
    </dgm:pt>
    <dgm:pt modelId="{032F93F1-C9AF-4918-9168-8731C1E54C3F}">
      <dgm:prSet/>
      <dgm:spPr/>
      <dgm:t>
        <a:bodyPr/>
        <a:lstStyle/>
        <a:p>
          <a:endParaRPr lang="en-GB" dirty="0"/>
        </a:p>
      </dgm:t>
    </dgm:pt>
    <dgm:pt modelId="{A3EBB668-F2B7-4335-B1ED-AF6142E1358B}" type="parTrans" cxnId="{9C13C620-9A78-4520-AA2F-B286720BF4EF}">
      <dgm:prSet/>
      <dgm:spPr/>
      <dgm:t>
        <a:bodyPr/>
        <a:lstStyle/>
        <a:p>
          <a:endParaRPr lang="en-GB"/>
        </a:p>
      </dgm:t>
    </dgm:pt>
    <dgm:pt modelId="{7A664EE7-5726-4CFA-866E-B1CFD46D6C17}" type="sibTrans" cxnId="{9C13C620-9A78-4520-AA2F-B286720BF4EF}">
      <dgm:prSet/>
      <dgm:spPr/>
      <dgm:t>
        <a:bodyPr/>
        <a:lstStyle/>
        <a:p>
          <a:endParaRPr lang="en-GB"/>
        </a:p>
      </dgm:t>
    </dgm:pt>
    <dgm:pt modelId="{DA4A6C1E-A7C5-4C44-B4B3-A7E4B02B1B46}">
      <dgm:prSet/>
      <dgm:spPr/>
      <dgm:t>
        <a:bodyPr/>
        <a:lstStyle/>
        <a:p>
          <a:endParaRPr lang="en-GB" dirty="0"/>
        </a:p>
      </dgm:t>
    </dgm:pt>
    <dgm:pt modelId="{8A5F1505-8774-49ED-9511-63E6D6B9D84D}" type="parTrans" cxnId="{37005FD0-6181-4AF8-81E8-85BC1893BE7F}">
      <dgm:prSet/>
      <dgm:spPr/>
      <dgm:t>
        <a:bodyPr/>
        <a:lstStyle/>
        <a:p>
          <a:endParaRPr lang="en-GB"/>
        </a:p>
      </dgm:t>
    </dgm:pt>
    <dgm:pt modelId="{4767E041-8848-4D9B-9613-0B166B8F3A71}" type="sibTrans" cxnId="{37005FD0-6181-4AF8-81E8-85BC1893BE7F}">
      <dgm:prSet/>
      <dgm:spPr/>
      <dgm:t>
        <a:bodyPr/>
        <a:lstStyle/>
        <a:p>
          <a:endParaRPr lang="en-GB"/>
        </a:p>
      </dgm:t>
    </dgm:pt>
    <dgm:pt modelId="{B4502C1F-F44C-423D-B3EA-AA3F49A358BC}">
      <dgm:prSet phldrT="[Text]" custT="1"/>
      <dgm:spPr/>
      <dgm:t>
        <a:bodyPr/>
        <a:lstStyle/>
        <a:p>
          <a:r>
            <a:rPr lang="en-GB" sz="1800" b="1" dirty="0" smtClean="0">
              <a:solidFill>
                <a:srgbClr val="002060"/>
              </a:solidFill>
            </a:rPr>
            <a:t>Large footprint of systemically important institutions linked to banks</a:t>
          </a:r>
          <a:endParaRPr lang="en-GB" sz="1800" b="1" dirty="0">
            <a:solidFill>
              <a:srgbClr val="002060"/>
            </a:solidFill>
          </a:endParaRPr>
        </a:p>
      </dgm:t>
    </dgm:pt>
    <dgm:pt modelId="{8412631B-D764-4FF7-9A93-ADACD398A85A}" type="parTrans" cxnId="{97BFC99F-96E3-467A-84E7-B37C44D3E084}">
      <dgm:prSet/>
      <dgm:spPr/>
      <dgm:t>
        <a:bodyPr/>
        <a:lstStyle/>
        <a:p>
          <a:endParaRPr lang="en-GB"/>
        </a:p>
      </dgm:t>
    </dgm:pt>
    <dgm:pt modelId="{A794AC43-9062-4098-83E4-824090908EA2}" type="sibTrans" cxnId="{97BFC99F-96E3-467A-84E7-B37C44D3E084}">
      <dgm:prSet/>
      <dgm:spPr/>
      <dgm:t>
        <a:bodyPr/>
        <a:lstStyle/>
        <a:p>
          <a:endParaRPr lang="en-GB"/>
        </a:p>
      </dgm:t>
    </dgm:pt>
    <dgm:pt modelId="{157664EE-80E9-4D50-B12B-E50109B73491}">
      <dgm:prSet phldrT="[Text]" custT="1"/>
      <dgm:spPr/>
      <dgm:t>
        <a:bodyPr/>
        <a:lstStyle/>
        <a:p>
          <a:pPr>
            <a:spcAft>
              <a:spcPts val="1200"/>
            </a:spcAft>
          </a:pPr>
          <a:r>
            <a:rPr lang="en-GB" sz="1800" b="1" dirty="0" smtClean="0">
              <a:solidFill>
                <a:srgbClr val="002060"/>
              </a:solidFill>
            </a:rPr>
            <a:t>Low measures of leverage are misleading due to synthetic leverage and riskier equity</a:t>
          </a:r>
          <a:endParaRPr lang="en-GB" sz="1800" b="1" dirty="0">
            <a:solidFill>
              <a:srgbClr val="002060"/>
            </a:solidFill>
          </a:endParaRPr>
        </a:p>
      </dgm:t>
    </dgm:pt>
    <dgm:pt modelId="{C566E973-DD21-4EE0-8E32-A888BFA89E23}" type="parTrans" cxnId="{63F4099C-C024-44F7-83DB-C404A37DFF44}">
      <dgm:prSet/>
      <dgm:spPr/>
      <dgm:t>
        <a:bodyPr/>
        <a:lstStyle/>
        <a:p>
          <a:endParaRPr lang="en-GB"/>
        </a:p>
      </dgm:t>
    </dgm:pt>
    <dgm:pt modelId="{4C7765CA-DAC5-4AE9-8D5F-ECC11CD7A344}" type="sibTrans" cxnId="{63F4099C-C024-44F7-83DB-C404A37DFF44}">
      <dgm:prSet/>
      <dgm:spPr/>
      <dgm:t>
        <a:bodyPr/>
        <a:lstStyle/>
        <a:p>
          <a:endParaRPr lang="en-GB"/>
        </a:p>
      </dgm:t>
    </dgm:pt>
    <dgm:pt modelId="{F92BC5D4-7CA8-4703-84E0-921D372541FA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GB" sz="1800" b="1" dirty="0" smtClean="0">
              <a:solidFill>
                <a:srgbClr val="002060"/>
              </a:solidFill>
            </a:rPr>
            <a:t>Funds promise daily liquidity … but buffers of liquid assets have fallen</a:t>
          </a:r>
          <a:endParaRPr lang="en-GB" sz="1800" b="1" dirty="0">
            <a:solidFill>
              <a:srgbClr val="002060"/>
            </a:solidFill>
          </a:endParaRPr>
        </a:p>
      </dgm:t>
    </dgm:pt>
    <dgm:pt modelId="{8460245C-70BD-4C44-A6B3-EBF991328A4B}" type="parTrans" cxnId="{584C2D72-0D1F-4E70-820A-1C37C44D9397}">
      <dgm:prSet/>
      <dgm:spPr/>
      <dgm:t>
        <a:bodyPr/>
        <a:lstStyle/>
        <a:p>
          <a:endParaRPr lang="en-GB"/>
        </a:p>
      </dgm:t>
    </dgm:pt>
    <dgm:pt modelId="{53330F4E-638A-4DDA-A6F2-644F3F06A65E}" type="sibTrans" cxnId="{584C2D72-0D1F-4E70-820A-1C37C44D9397}">
      <dgm:prSet/>
      <dgm:spPr/>
      <dgm:t>
        <a:bodyPr/>
        <a:lstStyle/>
        <a:p>
          <a:endParaRPr lang="en-GB"/>
        </a:p>
      </dgm:t>
    </dgm:pt>
    <dgm:pt modelId="{FA4463E5-1A5A-4D72-A58B-B9B0F983177D}">
      <dgm:prSet phldrT="[Text]" custT="1"/>
      <dgm:spPr/>
      <dgm:t>
        <a:bodyPr/>
        <a:lstStyle/>
        <a:p>
          <a:r>
            <a:rPr lang="en-GB" sz="1800" b="1" dirty="0" smtClean="0">
              <a:solidFill>
                <a:srgbClr val="002060"/>
              </a:solidFill>
            </a:rPr>
            <a:t>Strengthening of contagion channels to the wider financial system and real economy</a:t>
          </a:r>
          <a:endParaRPr lang="en-GB" sz="1800" b="1" dirty="0">
            <a:solidFill>
              <a:srgbClr val="002060"/>
            </a:solidFill>
          </a:endParaRPr>
        </a:p>
      </dgm:t>
    </dgm:pt>
    <dgm:pt modelId="{1FAD9B31-6D1A-4A4C-AE35-FA1D4F10DFE7}" type="parTrans" cxnId="{E5E7A4BC-5CF1-478A-A8E2-9DBE92B7D38B}">
      <dgm:prSet/>
      <dgm:spPr/>
      <dgm:t>
        <a:bodyPr/>
        <a:lstStyle/>
        <a:p>
          <a:endParaRPr lang="en-GB"/>
        </a:p>
      </dgm:t>
    </dgm:pt>
    <dgm:pt modelId="{CB3E8DB5-7191-4905-A3B1-31769A893889}" type="sibTrans" cxnId="{E5E7A4BC-5CF1-478A-A8E2-9DBE92B7D38B}">
      <dgm:prSet/>
      <dgm:spPr/>
      <dgm:t>
        <a:bodyPr/>
        <a:lstStyle/>
        <a:p>
          <a:endParaRPr lang="en-GB"/>
        </a:p>
      </dgm:t>
    </dgm:pt>
    <dgm:pt modelId="{6AAFF53C-A069-46CA-A0A2-43628AD80EDE}">
      <dgm:prSet phldrT="[Text]"/>
      <dgm:spPr/>
      <dgm:t>
        <a:bodyPr/>
        <a:lstStyle/>
        <a:p>
          <a:endParaRPr lang="en-GB" dirty="0"/>
        </a:p>
      </dgm:t>
    </dgm:pt>
    <dgm:pt modelId="{9868B27B-6A54-40B0-8634-2D748F50F6D8}" type="parTrans" cxnId="{3CB487CB-3B14-46C5-9064-76F85EAACC83}">
      <dgm:prSet/>
      <dgm:spPr/>
      <dgm:t>
        <a:bodyPr/>
        <a:lstStyle/>
        <a:p>
          <a:endParaRPr lang="en-GB"/>
        </a:p>
      </dgm:t>
    </dgm:pt>
    <dgm:pt modelId="{C0FFE140-8991-4C0C-9709-F695B752521C}" type="sibTrans" cxnId="{3CB487CB-3B14-46C5-9064-76F85EAACC83}">
      <dgm:prSet/>
      <dgm:spPr/>
      <dgm:t>
        <a:bodyPr/>
        <a:lstStyle/>
        <a:p>
          <a:endParaRPr lang="en-GB"/>
        </a:p>
      </dgm:t>
    </dgm:pt>
    <dgm:pt modelId="{82716BFC-1605-49B8-8893-C68B6FB4C2EE}" type="pres">
      <dgm:prSet presAssocID="{FD68CEA7-4677-4567-98B9-EB4A9EAD1791}" presName="arrowDiagram" presStyleCnt="0">
        <dgm:presLayoutVars>
          <dgm:chMax val="5"/>
          <dgm:dir/>
          <dgm:resizeHandles val="exact"/>
        </dgm:presLayoutVars>
      </dgm:prSet>
      <dgm:spPr/>
    </dgm:pt>
    <dgm:pt modelId="{71F3C609-FE86-44B8-A761-88AF3A932EEA}" type="pres">
      <dgm:prSet presAssocID="{FD68CEA7-4677-4567-98B9-EB4A9EAD1791}" presName="arrow" presStyleLbl="bgShp" presStyleIdx="0" presStyleCnt="1" custLinFactNeighborX="5458"/>
      <dgm:spPr/>
    </dgm:pt>
    <dgm:pt modelId="{BF6FBAD1-1D82-483C-AD84-32CB02B17822}" type="pres">
      <dgm:prSet presAssocID="{FD68CEA7-4677-4567-98B9-EB4A9EAD1791}" presName="arrowDiagram5" presStyleCnt="0"/>
      <dgm:spPr/>
    </dgm:pt>
    <dgm:pt modelId="{CA0267FF-3CF1-4E05-A447-4237025CEF87}" type="pres">
      <dgm:prSet presAssocID="{66D67C21-FC9F-440D-A841-84003989EB26}" presName="bullet5a" presStyleLbl="node1" presStyleIdx="0" presStyleCnt="5" custLinFactX="53096" custLinFactNeighborX="100000" custLinFactNeighborY="-11641"/>
      <dgm:spPr/>
    </dgm:pt>
    <dgm:pt modelId="{136E9662-EDE3-40FD-985C-B55012E65EC3}" type="pres">
      <dgm:prSet presAssocID="{66D67C21-FC9F-440D-A841-84003989EB26}" presName="textBox5a" presStyleLbl="revTx" presStyleIdx="0" presStyleCnt="5" custScaleX="450730" custScaleY="42541" custLinFactX="43177" custLinFactNeighborX="100000" custLinFactNeighborY="-2848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E2D520C-8762-430D-87E2-8816B0C1D901}" type="pres">
      <dgm:prSet presAssocID="{157664EE-80E9-4D50-B12B-E50109B73491}" presName="bullet5b" presStyleLbl="node1" presStyleIdx="1" presStyleCnt="5" custLinFactNeighborX="84362" custLinFactNeighborY="16213"/>
      <dgm:spPr/>
    </dgm:pt>
    <dgm:pt modelId="{1CC77C95-5E23-4511-A227-C3D09D73E089}" type="pres">
      <dgm:prSet presAssocID="{157664EE-80E9-4D50-B12B-E50109B73491}" presName="textBox5b" presStyleLbl="revTx" presStyleIdx="1" presStyleCnt="5" custScaleX="491309" custScaleY="41923" custLinFactX="59125" custLinFactNeighborX="100000" custLinFactNeighborY="-3047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BF6D178-9F07-4D85-8674-A62F8D379837}" type="pres">
      <dgm:prSet presAssocID="{F92BC5D4-7CA8-4703-84E0-921D372541FA}" presName="bullet5c" presStyleLbl="node1" presStyleIdx="2" presStyleCnt="5" custLinFactNeighborX="50451" custLinFactNeighborY="-2818"/>
      <dgm:spPr/>
    </dgm:pt>
    <dgm:pt modelId="{15C30142-7AE1-4813-8427-DFCAE3712AD7}" type="pres">
      <dgm:prSet presAssocID="{F92BC5D4-7CA8-4703-84E0-921D372541FA}" presName="textBox5c" presStyleLbl="revTx" presStyleIdx="2" presStyleCnt="5" custScaleX="350044" custScaleY="18371" custLinFactNeighborX="71614" custLinFactNeighborY="-3989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5EFAE0E-AFFC-466C-A8E8-519AEB544C9E}" type="pres">
      <dgm:prSet presAssocID="{B4502C1F-F44C-423D-B3EA-AA3F49A358BC}" presName="bullet5d" presStyleLbl="node1" presStyleIdx="3" presStyleCnt="5" custLinFactNeighborX="28554" custLinFactNeighborY="7696"/>
      <dgm:spPr/>
    </dgm:pt>
    <dgm:pt modelId="{4EFC399A-E159-4C63-B4F5-80406C7F384B}" type="pres">
      <dgm:prSet presAssocID="{B4502C1F-F44C-423D-B3EA-AA3F49A358BC}" presName="textBox5d" presStyleLbl="revTx" presStyleIdx="3" presStyleCnt="5" custScaleX="310806" custScaleY="7125" custLinFactNeighborX="-7472" custLinFactNeighborY="-5118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C62D920-6F35-4DBF-870F-477481034A9F}" type="pres">
      <dgm:prSet presAssocID="{FA4463E5-1A5A-4D72-A58B-B9B0F983177D}" presName="bullet5e" presStyleLbl="node1" presStyleIdx="4" presStyleCnt="5" custLinFactNeighborX="89386" custLinFactNeighborY="-27199"/>
      <dgm:spPr/>
    </dgm:pt>
    <dgm:pt modelId="{84ACC59F-A7AC-44AC-B701-C437D94C826B}" type="pres">
      <dgm:prSet presAssocID="{FA4463E5-1A5A-4D72-A58B-B9B0F983177D}" presName="textBox5e" presStyleLbl="revTx" presStyleIdx="4" presStyleCnt="5" custScaleX="250956" custScaleY="7661" custLinFactNeighborX="-28407" custLinFactNeighborY="-6838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CB487CB-3B14-46C5-9064-76F85EAACC83}" srcId="{FD68CEA7-4677-4567-98B9-EB4A9EAD1791}" destId="{6AAFF53C-A069-46CA-A0A2-43628AD80EDE}" srcOrd="5" destOrd="0" parTransId="{9868B27B-6A54-40B0-8634-2D748F50F6D8}" sibTransId="{C0FFE140-8991-4C0C-9709-F695B752521C}"/>
    <dgm:cxn modelId="{97BFC99F-96E3-467A-84E7-B37C44D3E084}" srcId="{FD68CEA7-4677-4567-98B9-EB4A9EAD1791}" destId="{B4502C1F-F44C-423D-B3EA-AA3F49A358BC}" srcOrd="3" destOrd="0" parTransId="{8412631B-D764-4FF7-9A93-ADACD398A85A}" sibTransId="{A794AC43-9062-4098-83E4-824090908EA2}"/>
    <dgm:cxn modelId="{4EC49E72-5C2E-414F-B96F-7AADEE14F681}" type="presOf" srcId="{FA4463E5-1A5A-4D72-A58B-B9B0F983177D}" destId="{84ACC59F-A7AC-44AC-B701-C437D94C826B}" srcOrd="0" destOrd="0" presId="urn:microsoft.com/office/officeart/2005/8/layout/arrow2"/>
    <dgm:cxn modelId="{37005FD0-6181-4AF8-81E8-85BC1893BE7F}" srcId="{FD68CEA7-4677-4567-98B9-EB4A9EAD1791}" destId="{DA4A6C1E-A7C5-4C44-B4B3-A7E4B02B1B46}" srcOrd="7" destOrd="0" parTransId="{8A5F1505-8774-49ED-9511-63E6D6B9D84D}" sibTransId="{4767E041-8848-4D9B-9613-0B166B8F3A71}"/>
    <dgm:cxn modelId="{584C2D72-0D1F-4E70-820A-1C37C44D9397}" srcId="{FD68CEA7-4677-4567-98B9-EB4A9EAD1791}" destId="{F92BC5D4-7CA8-4703-84E0-921D372541FA}" srcOrd="2" destOrd="0" parTransId="{8460245C-70BD-4C44-A6B3-EBF991328A4B}" sibTransId="{53330F4E-638A-4DDA-A6F2-644F3F06A65E}"/>
    <dgm:cxn modelId="{9C13C620-9A78-4520-AA2F-B286720BF4EF}" srcId="{FD68CEA7-4677-4567-98B9-EB4A9EAD1791}" destId="{032F93F1-C9AF-4918-9168-8731C1E54C3F}" srcOrd="6" destOrd="0" parTransId="{A3EBB668-F2B7-4335-B1ED-AF6142E1358B}" sibTransId="{7A664EE7-5726-4CFA-866E-B1CFD46D6C17}"/>
    <dgm:cxn modelId="{760BE67E-3487-44B8-8707-1C0F713DCFD2}" type="presOf" srcId="{66D67C21-FC9F-440D-A841-84003989EB26}" destId="{136E9662-EDE3-40FD-985C-B55012E65EC3}" srcOrd="0" destOrd="0" presId="urn:microsoft.com/office/officeart/2005/8/layout/arrow2"/>
    <dgm:cxn modelId="{62C2AC6F-A344-435E-AEC7-0B3120966E0A}" type="presOf" srcId="{B4502C1F-F44C-423D-B3EA-AA3F49A358BC}" destId="{4EFC399A-E159-4C63-B4F5-80406C7F384B}" srcOrd="0" destOrd="0" presId="urn:microsoft.com/office/officeart/2005/8/layout/arrow2"/>
    <dgm:cxn modelId="{B15EEBF0-AAA7-490F-A66B-ADD6061EEC57}" srcId="{FD68CEA7-4677-4567-98B9-EB4A9EAD1791}" destId="{66D67C21-FC9F-440D-A841-84003989EB26}" srcOrd="0" destOrd="0" parTransId="{9C97464C-EF0A-4BFC-A270-42D6EF699903}" sibTransId="{00F76372-84C3-412D-BECE-788BE318925A}"/>
    <dgm:cxn modelId="{36BCCBC0-08D2-4F82-9C7A-B7832F4AE103}" type="presOf" srcId="{157664EE-80E9-4D50-B12B-E50109B73491}" destId="{1CC77C95-5E23-4511-A227-C3D09D73E089}" srcOrd="0" destOrd="0" presId="urn:microsoft.com/office/officeart/2005/8/layout/arrow2"/>
    <dgm:cxn modelId="{63F4099C-C024-44F7-83DB-C404A37DFF44}" srcId="{FD68CEA7-4677-4567-98B9-EB4A9EAD1791}" destId="{157664EE-80E9-4D50-B12B-E50109B73491}" srcOrd="1" destOrd="0" parTransId="{C566E973-DD21-4EE0-8E32-A888BFA89E23}" sibTransId="{4C7765CA-DAC5-4AE9-8D5F-ECC11CD7A344}"/>
    <dgm:cxn modelId="{99C4778C-EB85-4339-BBD8-B0D0F3843489}" type="presOf" srcId="{FD68CEA7-4677-4567-98B9-EB4A9EAD1791}" destId="{82716BFC-1605-49B8-8893-C68B6FB4C2EE}" srcOrd="0" destOrd="0" presId="urn:microsoft.com/office/officeart/2005/8/layout/arrow2"/>
    <dgm:cxn modelId="{2994A501-4237-4A66-913B-11871695DBC6}" type="presOf" srcId="{F92BC5D4-7CA8-4703-84E0-921D372541FA}" destId="{15C30142-7AE1-4813-8427-DFCAE3712AD7}" srcOrd="0" destOrd="0" presId="urn:microsoft.com/office/officeart/2005/8/layout/arrow2"/>
    <dgm:cxn modelId="{E5E7A4BC-5CF1-478A-A8E2-9DBE92B7D38B}" srcId="{FD68CEA7-4677-4567-98B9-EB4A9EAD1791}" destId="{FA4463E5-1A5A-4D72-A58B-B9B0F983177D}" srcOrd="4" destOrd="0" parTransId="{1FAD9B31-6D1A-4A4C-AE35-FA1D4F10DFE7}" sibTransId="{CB3E8DB5-7191-4905-A3B1-31769A893889}"/>
    <dgm:cxn modelId="{CEF7A621-13E3-45DC-9973-7DB3F131F3D0}" type="presParOf" srcId="{82716BFC-1605-49B8-8893-C68B6FB4C2EE}" destId="{71F3C609-FE86-44B8-A761-88AF3A932EEA}" srcOrd="0" destOrd="0" presId="urn:microsoft.com/office/officeart/2005/8/layout/arrow2"/>
    <dgm:cxn modelId="{10816803-64A7-4C74-A7E4-CBE8357A6F6C}" type="presParOf" srcId="{82716BFC-1605-49B8-8893-C68B6FB4C2EE}" destId="{BF6FBAD1-1D82-483C-AD84-32CB02B17822}" srcOrd="1" destOrd="0" presId="urn:microsoft.com/office/officeart/2005/8/layout/arrow2"/>
    <dgm:cxn modelId="{5B8DB8A2-A1D2-4A84-BFB0-1EC5F1B238EB}" type="presParOf" srcId="{BF6FBAD1-1D82-483C-AD84-32CB02B17822}" destId="{CA0267FF-3CF1-4E05-A447-4237025CEF87}" srcOrd="0" destOrd="0" presId="urn:microsoft.com/office/officeart/2005/8/layout/arrow2"/>
    <dgm:cxn modelId="{E988C5F6-09FC-4579-A052-2081E97FFD2A}" type="presParOf" srcId="{BF6FBAD1-1D82-483C-AD84-32CB02B17822}" destId="{136E9662-EDE3-40FD-985C-B55012E65EC3}" srcOrd="1" destOrd="0" presId="urn:microsoft.com/office/officeart/2005/8/layout/arrow2"/>
    <dgm:cxn modelId="{FDBCC104-F66E-4688-B59A-B18C6C4ACC15}" type="presParOf" srcId="{BF6FBAD1-1D82-483C-AD84-32CB02B17822}" destId="{4E2D520C-8762-430D-87E2-8816B0C1D901}" srcOrd="2" destOrd="0" presId="urn:microsoft.com/office/officeart/2005/8/layout/arrow2"/>
    <dgm:cxn modelId="{D69DEDAB-C1D5-402B-A4B6-B440C2A6FF18}" type="presParOf" srcId="{BF6FBAD1-1D82-483C-AD84-32CB02B17822}" destId="{1CC77C95-5E23-4511-A227-C3D09D73E089}" srcOrd="3" destOrd="0" presId="urn:microsoft.com/office/officeart/2005/8/layout/arrow2"/>
    <dgm:cxn modelId="{30C15F67-9434-4963-886B-E1DCDA4FC2BF}" type="presParOf" srcId="{BF6FBAD1-1D82-483C-AD84-32CB02B17822}" destId="{7BF6D178-9F07-4D85-8674-A62F8D379837}" srcOrd="4" destOrd="0" presId="urn:microsoft.com/office/officeart/2005/8/layout/arrow2"/>
    <dgm:cxn modelId="{7C23A34E-D008-473C-AEAC-DEC8E17973FA}" type="presParOf" srcId="{BF6FBAD1-1D82-483C-AD84-32CB02B17822}" destId="{15C30142-7AE1-4813-8427-DFCAE3712AD7}" srcOrd="5" destOrd="0" presId="urn:microsoft.com/office/officeart/2005/8/layout/arrow2"/>
    <dgm:cxn modelId="{40DF0DCE-DE6A-4B6D-A914-3C928886EC04}" type="presParOf" srcId="{BF6FBAD1-1D82-483C-AD84-32CB02B17822}" destId="{85EFAE0E-AFFC-466C-A8E8-519AEB544C9E}" srcOrd="6" destOrd="0" presId="urn:microsoft.com/office/officeart/2005/8/layout/arrow2"/>
    <dgm:cxn modelId="{89D68AC4-E4A1-4142-BC1B-7F2AC854C77B}" type="presParOf" srcId="{BF6FBAD1-1D82-483C-AD84-32CB02B17822}" destId="{4EFC399A-E159-4C63-B4F5-80406C7F384B}" srcOrd="7" destOrd="0" presId="urn:microsoft.com/office/officeart/2005/8/layout/arrow2"/>
    <dgm:cxn modelId="{7B6A53AB-3F7E-4BF2-8D3D-5B07864FAA84}" type="presParOf" srcId="{BF6FBAD1-1D82-483C-AD84-32CB02B17822}" destId="{FC62D920-6F35-4DBF-870F-477481034A9F}" srcOrd="8" destOrd="0" presId="urn:microsoft.com/office/officeart/2005/8/layout/arrow2"/>
    <dgm:cxn modelId="{AB5847EE-6285-435C-9641-7DBB18C45167}" type="presParOf" srcId="{BF6FBAD1-1D82-483C-AD84-32CB02B17822}" destId="{84ACC59F-A7AC-44AC-B701-C437D94C826B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F3C609-FE86-44B8-A761-88AF3A932EEA}">
      <dsp:nvSpPr>
        <dsp:cNvPr id="0" name=""/>
        <dsp:cNvSpPr/>
      </dsp:nvSpPr>
      <dsp:spPr>
        <a:xfrm>
          <a:off x="0" y="242885"/>
          <a:ext cx="8741614" cy="5463508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chemeClr val="dk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CA0267FF-3CF1-4E05-A447-4237025CEF87}">
      <dsp:nvSpPr>
        <dsp:cNvPr id="0" name=""/>
        <dsp:cNvSpPr/>
      </dsp:nvSpPr>
      <dsp:spPr>
        <a:xfrm>
          <a:off x="1032368" y="4282145"/>
          <a:ext cx="201057" cy="201057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36E9662-EDE3-40FD-985C-B55012E65EC3}">
      <dsp:nvSpPr>
        <dsp:cNvPr id="0" name=""/>
        <dsp:cNvSpPr/>
      </dsp:nvSpPr>
      <dsp:spPr>
        <a:xfrm>
          <a:off x="456485" y="4409219"/>
          <a:ext cx="5161541" cy="5531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536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>
              <a:solidFill>
                <a:srgbClr val="002060"/>
              </a:solidFill>
            </a:rPr>
            <a:t>Growing prevalence of callable equity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>
              <a:solidFill>
                <a:srgbClr val="002060"/>
              </a:solidFill>
            </a:rPr>
            <a:t>… which is not a stable source of funding</a:t>
          </a:r>
          <a:endParaRPr lang="en-GB" sz="1800" b="1" kern="1200" dirty="0">
            <a:solidFill>
              <a:srgbClr val="002060"/>
            </a:solidFill>
          </a:endParaRPr>
        </a:p>
      </dsp:txBody>
      <dsp:txXfrm>
        <a:off x="456485" y="4409219"/>
        <a:ext cx="5161541" cy="553167"/>
      </dsp:txXfrm>
    </dsp:sp>
    <dsp:sp modelId="{4E2D520C-8762-430D-87E2-8816B0C1D901}">
      <dsp:nvSpPr>
        <dsp:cNvPr id="0" name=""/>
        <dsp:cNvSpPr/>
      </dsp:nvSpPr>
      <dsp:spPr>
        <a:xfrm>
          <a:off x="2078374" y="3310857"/>
          <a:ext cx="314698" cy="31469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C77C95-5E23-4511-A227-C3D09D73E089}">
      <dsp:nvSpPr>
        <dsp:cNvPr id="0" name=""/>
        <dsp:cNvSpPr/>
      </dsp:nvSpPr>
      <dsp:spPr>
        <a:xfrm>
          <a:off x="1440155" y="3384368"/>
          <a:ext cx="7129423" cy="9597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752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ts val="1200"/>
            </a:spcAft>
          </a:pPr>
          <a:r>
            <a:rPr lang="en-GB" sz="1800" b="1" kern="1200" dirty="0" smtClean="0">
              <a:solidFill>
                <a:srgbClr val="002060"/>
              </a:solidFill>
            </a:rPr>
            <a:t>Low measures of leverage are misleading due to synthetic leverage and riskier equity</a:t>
          </a:r>
          <a:endParaRPr lang="en-GB" sz="1800" b="1" kern="1200" dirty="0">
            <a:solidFill>
              <a:srgbClr val="002060"/>
            </a:solidFill>
          </a:endParaRPr>
        </a:p>
      </dsp:txBody>
      <dsp:txXfrm>
        <a:off x="1440155" y="3384368"/>
        <a:ext cx="7129423" cy="959705"/>
      </dsp:txXfrm>
    </dsp:sp>
    <dsp:sp modelId="{7BF6D178-9F07-4D85-8674-A62F8D379837}">
      <dsp:nvSpPr>
        <dsp:cNvPr id="0" name=""/>
        <dsp:cNvSpPr/>
      </dsp:nvSpPr>
      <dsp:spPr>
        <a:xfrm>
          <a:off x="3423238" y="2414279"/>
          <a:ext cx="419597" cy="419597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C30142-7AE1-4813-8427-DFCAE3712AD7}">
      <dsp:nvSpPr>
        <dsp:cNvPr id="0" name=""/>
        <dsp:cNvSpPr/>
      </dsp:nvSpPr>
      <dsp:spPr>
        <a:xfrm>
          <a:off x="2520282" y="2664289"/>
          <a:ext cx="5905702" cy="564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336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GB" sz="1800" b="1" kern="1200" dirty="0" smtClean="0">
              <a:solidFill>
                <a:srgbClr val="002060"/>
              </a:solidFill>
            </a:rPr>
            <a:t>Funds promise daily liquidity … but buffers of liquid assets have fallen</a:t>
          </a:r>
          <a:endParaRPr lang="en-GB" sz="1800" b="1" kern="1200" dirty="0">
            <a:solidFill>
              <a:srgbClr val="002060"/>
            </a:solidFill>
          </a:endParaRPr>
        </a:p>
      </dsp:txBody>
      <dsp:txXfrm>
        <a:off x="2520282" y="2664289"/>
        <a:ext cx="5905702" cy="564080"/>
      </dsp:txXfrm>
    </dsp:sp>
    <dsp:sp modelId="{85EFAE0E-AFFC-466C-A8E8-519AEB544C9E}">
      <dsp:nvSpPr>
        <dsp:cNvPr id="0" name=""/>
        <dsp:cNvSpPr/>
      </dsp:nvSpPr>
      <dsp:spPr>
        <a:xfrm>
          <a:off x="4992244" y="1816564"/>
          <a:ext cx="541980" cy="54198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FC399A-E159-4C63-B4F5-80406C7F384B}">
      <dsp:nvSpPr>
        <dsp:cNvPr id="0" name=""/>
        <dsp:cNvSpPr/>
      </dsp:nvSpPr>
      <dsp:spPr>
        <a:xfrm>
          <a:off x="3135058" y="1872205"/>
          <a:ext cx="5433892" cy="2608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7184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>
              <a:solidFill>
                <a:srgbClr val="002060"/>
              </a:solidFill>
            </a:rPr>
            <a:t>Large footprint of systemically important institutions linked to banks</a:t>
          </a:r>
          <a:endParaRPr lang="en-GB" sz="1800" b="1" kern="1200" dirty="0">
            <a:solidFill>
              <a:srgbClr val="002060"/>
            </a:solidFill>
          </a:endParaRPr>
        </a:p>
      </dsp:txBody>
      <dsp:txXfrm>
        <a:off x="3135058" y="1872205"/>
        <a:ext cx="5433892" cy="260814"/>
      </dsp:txXfrm>
    </dsp:sp>
    <dsp:sp modelId="{FC62D920-6F35-4DBF-870F-477481034A9F}">
      <dsp:nvSpPr>
        <dsp:cNvPr id="0" name=""/>
        <dsp:cNvSpPr/>
      </dsp:nvSpPr>
      <dsp:spPr>
        <a:xfrm>
          <a:off x="7128795" y="1152125"/>
          <a:ext cx="690587" cy="690587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4ACC59F-A7AC-44AC-B701-C437D94C826B}">
      <dsp:nvSpPr>
        <dsp:cNvPr id="0" name=""/>
        <dsp:cNvSpPr/>
      </dsp:nvSpPr>
      <dsp:spPr>
        <a:xfrm>
          <a:off x="5040555" y="792095"/>
          <a:ext cx="4387520" cy="3080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5928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>
              <a:solidFill>
                <a:srgbClr val="002060"/>
              </a:solidFill>
            </a:rPr>
            <a:t>Strengthening of contagion channels to the wider financial system and real economy</a:t>
          </a:r>
          <a:endParaRPr lang="en-GB" sz="1800" b="1" kern="1200" dirty="0">
            <a:solidFill>
              <a:srgbClr val="002060"/>
            </a:solidFill>
          </a:endParaRPr>
        </a:p>
      </dsp:txBody>
      <dsp:txXfrm>
        <a:off x="5040555" y="792095"/>
        <a:ext cx="4387520" cy="3080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4B8DAE9-0CBF-4461-A128-74FD4657B2DD}" type="datetimeFigureOut">
              <a:rPr lang="en-GB"/>
              <a:pPr>
                <a:defRPr/>
              </a:pPr>
              <a:t>19/06/2017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348AEFB-4DD6-4A6B-B019-E510040F82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132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72D499D-2CF3-47A3-BD91-2FBF8E56D113}" type="datetimeFigureOut">
              <a:rPr lang="en-GB"/>
              <a:pPr>
                <a:defRPr/>
              </a:pPr>
              <a:t>19/06/2017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83D544C-B8A3-4BDE-A55C-25E27B9C687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170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EE50690-F903-46E9-AE92-3AC02DC59993}" type="slidenum">
              <a:rPr lang="en-GB" altLang="en-US" smtClean="0">
                <a:cs typeface="Arial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hape 209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Shape 210"/>
          <p:cNvSpPr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850900" eaLnBrk="1" hangingPunct="1">
              <a:spcBef>
                <a:spcPct val="0"/>
              </a:spcBef>
            </a:pPr>
            <a:endParaRPr lang="en-US" altLang="en-US" sz="1100" smtClean="0">
              <a:solidFill>
                <a:srgbClr val="000000"/>
              </a:solidFill>
              <a:sym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hape 209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Shape 210"/>
          <p:cNvSpPr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850900" eaLnBrk="1" hangingPunct="1">
              <a:spcBef>
                <a:spcPct val="0"/>
              </a:spcBef>
            </a:pPr>
            <a:endParaRPr lang="en-US" altLang="en-US" sz="1100" smtClean="0">
              <a:solidFill>
                <a:srgbClr val="000000"/>
              </a:solidFill>
              <a:sym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hape 209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Shape 210"/>
          <p:cNvSpPr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850900" eaLnBrk="1" hangingPunct="1">
              <a:spcBef>
                <a:spcPct val="0"/>
              </a:spcBef>
            </a:pPr>
            <a:endParaRPr lang="en-US" altLang="en-US" sz="1100" smtClean="0">
              <a:solidFill>
                <a:srgbClr val="000000"/>
              </a:solidFill>
              <a:sym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bandero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138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07963"/>
            <a:ext cx="1993900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banderol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138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07963"/>
            <a:ext cx="1993900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6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541838" y="2181225"/>
            <a:ext cx="4176712" cy="2914650"/>
          </a:xfrm>
        </p:spPr>
        <p:txBody>
          <a:bodyPr/>
          <a:lstStyle>
            <a:lvl1pPr>
              <a:lnSpc>
                <a:spcPts val="3600"/>
              </a:lnSpc>
              <a:defRPr sz="3200" b="1" baseline="0">
                <a:solidFill>
                  <a:schemeClr val="tx2"/>
                </a:solidFill>
                <a:latin typeface="Arial" charset="0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12267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4548188" y="5522913"/>
            <a:ext cx="4176712" cy="909637"/>
          </a:xfrm>
        </p:spPr>
        <p:txBody>
          <a:bodyPr anchor="b"/>
          <a:lstStyle>
            <a:lvl1pPr marL="0" indent="0">
              <a:lnSpc>
                <a:spcPts val="2400"/>
              </a:lnSpc>
              <a:buFontTx/>
              <a:buNone/>
              <a:defRPr sz="2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50825" y="2181225"/>
            <a:ext cx="3816350" cy="3240087"/>
          </a:xfrm>
        </p:spPr>
        <p:txBody>
          <a:bodyPr/>
          <a:lstStyle>
            <a:lvl1pPr marL="0" indent="0">
              <a:buFontTx/>
              <a:buNone/>
              <a:defRPr lang="en-US" sz="1600" b="1" kern="1200" baseline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Tx/>
              <a:buNone/>
              <a:defRPr lang="en-US" sz="1600" b="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98487" indent="0">
              <a:buFontTx/>
              <a:buNone/>
              <a:defRPr lang="en-US" sz="1600" b="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15987" indent="0">
              <a:buFontTx/>
              <a:buNone/>
              <a:defRPr lang="en-US" sz="1600" b="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20787" indent="0">
              <a:buFontTx/>
              <a:buNone/>
              <a:defRPr lang="en-GB" sz="1600" b="0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quarter" idx="11"/>
          </p:nvPr>
        </p:nvSpPr>
        <p:spPr bwMode="auto">
          <a:xfrm>
            <a:off x="269875" y="6181725"/>
            <a:ext cx="3817938" cy="4191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600" baseline="0">
                <a:solidFill>
                  <a:schemeClr val="tx2"/>
                </a:solidFill>
                <a:latin typeface="+mn-lt"/>
                <a:ea typeface="ヒラギノ角ゴ Pro W3" pitchFamily="-64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7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3424" y="1425302"/>
            <a:ext cx="4154560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24" y="2065064"/>
            <a:ext cx="4154560" cy="385313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6017" y="1423988"/>
            <a:ext cx="4173984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6017" y="2063750"/>
            <a:ext cx="4173984" cy="385445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Bank Early Warning Model (ECB-CONFIDENTIAL)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0E8A88E0-AABF-40CE-AF0D-4C5D908EBF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069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69875" y="660400"/>
            <a:ext cx="8594725" cy="62865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69875" y="1428750"/>
            <a:ext cx="4221163" cy="2157413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3438" y="1428750"/>
            <a:ext cx="4221162" cy="2157413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69875" y="3738563"/>
            <a:ext cx="4221163" cy="21590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3438" y="3738563"/>
            <a:ext cx="4221162" cy="21590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Bank Early Warning Model (ECB-CONFIDENTIAL)</a:t>
            </a:r>
            <a:endParaRPr lang="en-GB"/>
          </a:p>
        </p:txBody>
      </p:sp>
      <p:sp>
        <p:nvSpPr>
          <p:cNvPr id="9" name="Slide Number Placeholder 7"/>
          <p:cNvSpPr>
            <a:spLocks noGrp="1"/>
          </p:cNvSpPr>
          <p:nvPr>
            <p:ph type="sldNum" sz="quarter" idx="14"/>
          </p:nvPr>
        </p:nvSpPr>
        <p:spPr>
          <a:xfrm>
            <a:off x="4357688" y="6488113"/>
            <a:ext cx="414337" cy="239712"/>
          </a:xfrm>
        </p:spPr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5B0CA8FF-392C-4E74-A3CB-3E68CC8A64B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002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6"/>
          <p:cNvSpPr>
            <a:spLocks noChangeArrowheads="1"/>
          </p:cNvSpPr>
          <p:nvPr/>
        </p:nvSpPr>
        <p:spPr bwMode="auto">
          <a:xfrm>
            <a:off x="0" y="0"/>
            <a:ext cx="9144000" cy="479425"/>
          </a:xfrm>
          <a:prstGeom prst="rect">
            <a:avLst/>
          </a:prstGeom>
          <a:solidFill>
            <a:srgbClr val="003399"/>
          </a:solidFill>
          <a:ln w="9525">
            <a:solidFill>
              <a:srgbClr val="003399"/>
            </a:solidFill>
            <a:round/>
            <a:headEnd/>
            <a:tailEnd/>
          </a:ln>
        </p:spPr>
        <p:txBody>
          <a:bodyPr lIns="0" tIns="0" rIns="0" bIns="0" anchor="ctr"/>
          <a:lstStyle>
            <a:lvl1pPr eaLnBrk="0" hangingPunct="0">
              <a:defRPr>
                <a:solidFill>
                  <a:srgbClr val="585858"/>
                </a:solidFill>
                <a:latin typeface="Arial" pitchFamily="34" charset="0"/>
                <a:ea typeface="Avenir Roman"/>
                <a:cs typeface="Avenir Roman"/>
                <a:sym typeface="Arial" pitchFamily="34" charset="0"/>
              </a:defRPr>
            </a:lvl1pPr>
            <a:lvl2pPr marL="742950" indent="-285750" eaLnBrk="0" hangingPunct="0">
              <a:defRPr>
                <a:solidFill>
                  <a:srgbClr val="585858"/>
                </a:solidFill>
                <a:latin typeface="Arial" pitchFamily="34" charset="0"/>
                <a:ea typeface="Avenir Roman"/>
                <a:cs typeface="Avenir Roman"/>
                <a:sym typeface="Arial" pitchFamily="34" charset="0"/>
              </a:defRPr>
            </a:lvl2pPr>
            <a:lvl3pPr marL="1143000" indent="-228600" eaLnBrk="0" hangingPunct="0">
              <a:defRPr>
                <a:solidFill>
                  <a:srgbClr val="585858"/>
                </a:solidFill>
                <a:latin typeface="Arial" pitchFamily="34" charset="0"/>
                <a:ea typeface="Avenir Roman"/>
                <a:cs typeface="Avenir Roman"/>
                <a:sym typeface="Arial" pitchFamily="34" charset="0"/>
              </a:defRPr>
            </a:lvl3pPr>
            <a:lvl4pPr marL="1600200" indent="-228600" eaLnBrk="0" hangingPunct="0">
              <a:defRPr>
                <a:solidFill>
                  <a:srgbClr val="585858"/>
                </a:solidFill>
                <a:latin typeface="Arial" pitchFamily="34" charset="0"/>
                <a:ea typeface="Avenir Roman"/>
                <a:cs typeface="Avenir Roman"/>
                <a:sym typeface="Arial" pitchFamily="34" charset="0"/>
              </a:defRPr>
            </a:lvl4pPr>
            <a:lvl5pPr marL="2057400" indent="-228600" eaLnBrk="0" hangingPunct="0">
              <a:defRPr>
                <a:solidFill>
                  <a:srgbClr val="585858"/>
                </a:solidFill>
                <a:latin typeface="Arial" pitchFamily="34" charset="0"/>
                <a:ea typeface="Avenir Roman"/>
                <a:cs typeface="Avenir Roman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585858"/>
                </a:solidFill>
                <a:latin typeface="Arial" pitchFamily="34" charset="0"/>
                <a:ea typeface="Avenir Roman"/>
                <a:cs typeface="Avenir Roman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585858"/>
                </a:solidFill>
                <a:latin typeface="Arial" pitchFamily="34" charset="0"/>
                <a:ea typeface="Avenir Roman"/>
                <a:cs typeface="Avenir Roman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585858"/>
                </a:solidFill>
                <a:latin typeface="Arial" pitchFamily="34" charset="0"/>
                <a:ea typeface="Avenir Roman"/>
                <a:cs typeface="Avenir Roman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585858"/>
                </a:solidFill>
                <a:latin typeface="Arial" pitchFamily="34" charset="0"/>
                <a:ea typeface="Avenir Roman"/>
                <a:cs typeface="Avenir Roman"/>
                <a:sym typeface="Arial" pitchFamily="34" charset="0"/>
              </a:defRPr>
            </a:lvl9pPr>
          </a:lstStyle>
          <a:p>
            <a:pPr eaLnBrk="1" fontAlgn="auto" hangingPunct="1">
              <a:spcBef>
                <a:spcPts val="1000"/>
              </a:spcBef>
              <a:spcAft>
                <a:spcPts val="0"/>
              </a:spcAft>
              <a:defRPr/>
            </a:pPr>
            <a:endParaRPr lang="en-US" altLang="en-US" smtClean="0"/>
          </a:p>
        </p:txBody>
      </p:sp>
      <p:sp>
        <p:nvSpPr>
          <p:cNvPr id="3" name="Shape 67"/>
          <p:cNvSpPr>
            <a:spLocks noChangeArrowheads="1"/>
          </p:cNvSpPr>
          <p:nvPr/>
        </p:nvSpPr>
        <p:spPr bwMode="auto">
          <a:xfrm>
            <a:off x="271463" y="104775"/>
            <a:ext cx="650240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rgbClr val="585858"/>
                </a:solidFill>
                <a:latin typeface="Arial" pitchFamily="34" charset="0"/>
                <a:ea typeface="Avenir Roman"/>
                <a:cs typeface="Avenir Roman"/>
                <a:sym typeface="Arial" pitchFamily="34" charset="0"/>
              </a:defRPr>
            </a:lvl1pPr>
            <a:lvl2pPr marL="742950" indent="-285750" eaLnBrk="0" hangingPunct="0">
              <a:defRPr>
                <a:solidFill>
                  <a:srgbClr val="585858"/>
                </a:solidFill>
                <a:latin typeface="Arial" pitchFamily="34" charset="0"/>
                <a:ea typeface="Avenir Roman"/>
                <a:cs typeface="Avenir Roman"/>
                <a:sym typeface="Arial" pitchFamily="34" charset="0"/>
              </a:defRPr>
            </a:lvl2pPr>
            <a:lvl3pPr marL="1143000" indent="-228600" eaLnBrk="0" hangingPunct="0">
              <a:defRPr>
                <a:solidFill>
                  <a:srgbClr val="585858"/>
                </a:solidFill>
                <a:latin typeface="Arial" pitchFamily="34" charset="0"/>
                <a:ea typeface="Avenir Roman"/>
                <a:cs typeface="Avenir Roman"/>
                <a:sym typeface="Arial" pitchFamily="34" charset="0"/>
              </a:defRPr>
            </a:lvl3pPr>
            <a:lvl4pPr marL="1600200" indent="-228600" eaLnBrk="0" hangingPunct="0">
              <a:defRPr>
                <a:solidFill>
                  <a:srgbClr val="585858"/>
                </a:solidFill>
                <a:latin typeface="Arial" pitchFamily="34" charset="0"/>
                <a:ea typeface="Avenir Roman"/>
                <a:cs typeface="Avenir Roman"/>
                <a:sym typeface="Arial" pitchFamily="34" charset="0"/>
              </a:defRPr>
            </a:lvl4pPr>
            <a:lvl5pPr marL="2057400" indent="-228600" eaLnBrk="0" hangingPunct="0">
              <a:defRPr>
                <a:solidFill>
                  <a:srgbClr val="585858"/>
                </a:solidFill>
                <a:latin typeface="Arial" pitchFamily="34" charset="0"/>
                <a:ea typeface="Avenir Roman"/>
                <a:cs typeface="Avenir Roman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585858"/>
                </a:solidFill>
                <a:latin typeface="Arial" pitchFamily="34" charset="0"/>
                <a:ea typeface="Avenir Roman"/>
                <a:cs typeface="Avenir Roman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585858"/>
                </a:solidFill>
                <a:latin typeface="Arial" pitchFamily="34" charset="0"/>
                <a:ea typeface="Avenir Roman"/>
                <a:cs typeface="Avenir Roman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585858"/>
                </a:solidFill>
                <a:latin typeface="Arial" pitchFamily="34" charset="0"/>
                <a:ea typeface="Avenir Roman"/>
                <a:cs typeface="Avenir Roman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585858"/>
                </a:solidFill>
                <a:latin typeface="Arial" pitchFamily="34" charset="0"/>
                <a:ea typeface="Avenir Roman"/>
                <a:cs typeface="Avenir Roman"/>
                <a:sym typeface="Arial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mtClean="0">
                <a:solidFill>
                  <a:srgbClr val="FFFFFF"/>
                </a:solidFill>
              </a:rPr>
              <a:t>Rubric</a:t>
            </a:r>
          </a:p>
        </p:txBody>
      </p:sp>
      <p:sp>
        <p:nvSpPr>
          <p:cNvPr id="4" name="Shape 68"/>
          <p:cNvSpPr>
            <a:spLocks noChangeArrowheads="1"/>
          </p:cNvSpPr>
          <p:nvPr/>
        </p:nvSpPr>
        <p:spPr bwMode="auto">
          <a:xfrm>
            <a:off x="0" y="0"/>
            <a:ext cx="9144000" cy="479425"/>
          </a:xfrm>
          <a:prstGeom prst="rect">
            <a:avLst/>
          </a:prstGeom>
          <a:solidFill>
            <a:srgbClr val="003399"/>
          </a:solidFill>
          <a:ln w="9525">
            <a:solidFill>
              <a:srgbClr val="003399"/>
            </a:solidFill>
            <a:round/>
            <a:headEnd/>
            <a:tailEnd/>
          </a:ln>
        </p:spPr>
        <p:txBody>
          <a:bodyPr lIns="0" tIns="0" rIns="0" bIns="0" anchor="ctr"/>
          <a:lstStyle>
            <a:lvl1pPr eaLnBrk="0" hangingPunct="0">
              <a:defRPr>
                <a:solidFill>
                  <a:srgbClr val="585858"/>
                </a:solidFill>
                <a:latin typeface="Arial" pitchFamily="34" charset="0"/>
                <a:ea typeface="Avenir Roman"/>
                <a:cs typeface="Avenir Roman"/>
                <a:sym typeface="Arial" pitchFamily="34" charset="0"/>
              </a:defRPr>
            </a:lvl1pPr>
            <a:lvl2pPr marL="742950" indent="-285750" eaLnBrk="0" hangingPunct="0">
              <a:defRPr>
                <a:solidFill>
                  <a:srgbClr val="585858"/>
                </a:solidFill>
                <a:latin typeface="Arial" pitchFamily="34" charset="0"/>
                <a:ea typeface="Avenir Roman"/>
                <a:cs typeface="Avenir Roman"/>
                <a:sym typeface="Arial" pitchFamily="34" charset="0"/>
              </a:defRPr>
            </a:lvl2pPr>
            <a:lvl3pPr marL="1143000" indent="-228600" eaLnBrk="0" hangingPunct="0">
              <a:defRPr>
                <a:solidFill>
                  <a:srgbClr val="585858"/>
                </a:solidFill>
                <a:latin typeface="Arial" pitchFamily="34" charset="0"/>
                <a:ea typeface="Avenir Roman"/>
                <a:cs typeface="Avenir Roman"/>
                <a:sym typeface="Arial" pitchFamily="34" charset="0"/>
              </a:defRPr>
            </a:lvl3pPr>
            <a:lvl4pPr marL="1600200" indent="-228600" eaLnBrk="0" hangingPunct="0">
              <a:defRPr>
                <a:solidFill>
                  <a:srgbClr val="585858"/>
                </a:solidFill>
                <a:latin typeface="Arial" pitchFamily="34" charset="0"/>
                <a:ea typeface="Avenir Roman"/>
                <a:cs typeface="Avenir Roman"/>
                <a:sym typeface="Arial" pitchFamily="34" charset="0"/>
              </a:defRPr>
            </a:lvl4pPr>
            <a:lvl5pPr marL="2057400" indent="-228600" eaLnBrk="0" hangingPunct="0">
              <a:defRPr>
                <a:solidFill>
                  <a:srgbClr val="585858"/>
                </a:solidFill>
                <a:latin typeface="Arial" pitchFamily="34" charset="0"/>
                <a:ea typeface="Avenir Roman"/>
                <a:cs typeface="Avenir Roman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585858"/>
                </a:solidFill>
                <a:latin typeface="Arial" pitchFamily="34" charset="0"/>
                <a:ea typeface="Avenir Roman"/>
                <a:cs typeface="Avenir Roman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585858"/>
                </a:solidFill>
                <a:latin typeface="Arial" pitchFamily="34" charset="0"/>
                <a:ea typeface="Avenir Roman"/>
                <a:cs typeface="Avenir Roman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585858"/>
                </a:solidFill>
                <a:latin typeface="Arial" pitchFamily="34" charset="0"/>
                <a:ea typeface="Avenir Roman"/>
                <a:cs typeface="Avenir Roman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585858"/>
                </a:solidFill>
                <a:latin typeface="Arial" pitchFamily="34" charset="0"/>
                <a:ea typeface="Avenir Roman"/>
                <a:cs typeface="Avenir Roman"/>
                <a:sym typeface="Arial" pitchFamily="34" charset="0"/>
              </a:defRPr>
            </a:lvl9pPr>
          </a:lstStyle>
          <a:p>
            <a:pPr eaLnBrk="1" fontAlgn="auto" hangingPunct="1">
              <a:spcBef>
                <a:spcPts val="1000"/>
              </a:spcBef>
              <a:spcAft>
                <a:spcPts val="0"/>
              </a:spcAft>
              <a:defRPr/>
            </a:pPr>
            <a:endParaRPr lang="en-US" altLang="en-US" smtClean="0"/>
          </a:p>
        </p:txBody>
      </p:sp>
      <p:pic>
        <p:nvPicPr>
          <p:cNvPr id="5" name="image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6411913"/>
            <a:ext cx="21097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6" name="Shape 70"/>
          <p:cNvSpPr>
            <a:spLocks noGrp="1"/>
          </p:cNvSpPr>
          <p:nvPr>
            <p:ph type="sldNum" sz="quarter" idx="10"/>
          </p:nvPr>
        </p:nvSpPr>
        <p:spPr>
          <a:xfrm>
            <a:off x="4357688" y="6477000"/>
            <a:ext cx="414337" cy="265113"/>
          </a:xfrm>
        </p:spPr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15E380EE-1114-4B1D-87D3-39D99A7443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472849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title"/>
          </p:nvPr>
        </p:nvSpPr>
        <p:spPr>
          <a:xfrm>
            <a:off x="269875" y="660400"/>
            <a:ext cx="8594725" cy="768350"/>
          </a:xfrm>
          <a:prstGeom prst="rect">
            <a:avLst/>
          </a:prstGeom>
        </p:spPr>
        <p:txBody>
          <a:bodyPr/>
          <a:lstStyle/>
          <a:p>
            <a:pPr lvl="0"/>
            <a:r>
              <a:rPr/>
              <a:t>Title Text</a:t>
            </a:r>
          </a:p>
        </p:txBody>
      </p:sp>
      <p:sp>
        <p:nvSpPr>
          <p:cNvPr id="56" name="Shape 56"/>
          <p:cNvSpPr>
            <a:spLocks noGrp="1"/>
          </p:cNvSpPr>
          <p:nvPr>
            <p:ph type="body" idx="1"/>
          </p:nvPr>
        </p:nvSpPr>
        <p:spPr>
          <a:xfrm>
            <a:off x="269875" y="1428749"/>
            <a:ext cx="4139287" cy="5429251"/>
          </a:xfrm>
          <a:prstGeom prst="rect">
            <a:avLst/>
          </a:prstGeom>
        </p:spPr>
        <p:txBody>
          <a:bodyPr/>
          <a:lstStyle/>
          <a:p>
            <a:pPr lvl="0"/>
            <a:r>
              <a:rPr/>
              <a:t>Body Level One</a:t>
            </a:r>
          </a:p>
          <a:p>
            <a:pPr lvl="1"/>
            <a:r>
              <a:rPr/>
              <a:t>Body Level Two</a:t>
            </a:r>
          </a:p>
          <a:p>
            <a:pPr lvl="2"/>
            <a:r>
              <a:rPr/>
              <a:t>Body Level Three</a:t>
            </a:r>
          </a:p>
          <a:p>
            <a:pPr lvl="3"/>
            <a:r>
              <a:rPr/>
              <a:t>Body Level Four</a:t>
            </a:r>
          </a:p>
          <a:p>
            <a:pPr lvl="4"/>
            <a:r>
              <a:rPr/>
              <a:t>Body Level Five</a:t>
            </a:r>
          </a:p>
        </p:txBody>
      </p:sp>
      <p:sp>
        <p:nvSpPr>
          <p:cNvPr id="4" name="Shape 57"/>
          <p:cNvSpPr>
            <a:spLocks noGrp="1"/>
          </p:cNvSpPr>
          <p:nvPr>
            <p:ph type="sldNum" sz="quarter" idx="10"/>
          </p:nvPr>
        </p:nvSpPr>
        <p:spPr>
          <a:xfrm>
            <a:off x="4357688" y="6488113"/>
            <a:ext cx="414337" cy="127000"/>
          </a:xfrm>
        </p:spPr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3BB1A161-E606-4BD6-86A2-48C18B95A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00834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bandero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138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07963"/>
            <a:ext cx="1993900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banderol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138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07963"/>
            <a:ext cx="1993900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6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541838" y="2181225"/>
            <a:ext cx="4176712" cy="2914650"/>
          </a:xfrm>
        </p:spPr>
        <p:txBody>
          <a:bodyPr/>
          <a:lstStyle>
            <a:lvl1pPr>
              <a:lnSpc>
                <a:spcPts val="3600"/>
              </a:lnSpc>
              <a:defRPr sz="32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12267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4548188" y="5522913"/>
            <a:ext cx="4176712" cy="909637"/>
          </a:xfrm>
        </p:spPr>
        <p:txBody>
          <a:bodyPr anchor="b"/>
          <a:lstStyle>
            <a:lvl1pPr marL="0" indent="0">
              <a:lnSpc>
                <a:spcPts val="2400"/>
              </a:lnSpc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50825" y="2205038"/>
            <a:ext cx="3889375" cy="3240087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lang="en-US" sz="1600" b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>
              <a:spcBef>
                <a:spcPts val="0"/>
              </a:spcBef>
              <a:buFontTx/>
              <a:buNone/>
              <a:defRPr lang="en-US" sz="16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98487" indent="0">
              <a:buFontTx/>
              <a:buNone/>
              <a:defRPr lang="en-US" sz="16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915987" indent="0">
              <a:buFontTx/>
              <a:buNone/>
              <a:defRPr lang="en-US" sz="16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220787" indent="0">
              <a:buFontTx/>
              <a:buNone/>
              <a:defRPr lang="en-US" sz="16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quarter" idx="11"/>
          </p:nvPr>
        </p:nvSpPr>
        <p:spPr bwMode="auto">
          <a:xfrm>
            <a:off x="269875" y="6181725"/>
            <a:ext cx="3817938" cy="4191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600">
                <a:solidFill>
                  <a:srgbClr val="BEBEBE"/>
                </a:solidFill>
                <a:latin typeface="+mn-lt"/>
                <a:ea typeface="ヒラギノ角ゴ Pro W3" pitchFamily="-64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103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bandero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138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07963"/>
            <a:ext cx="1993900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banderol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138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07963"/>
            <a:ext cx="1993900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6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541838" y="2181225"/>
            <a:ext cx="4176712" cy="2914650"/>
          </a:xfrm>
        </p:spPr>
        <p:txBody>
          <a:bodyPr/>
          <a:lstStyle>
            <a:lvl1pPr>
              <a:lnSpc>
                <a:spcPts val="3600"/>
              </a:lnSpc>
              <a:defRPr sz="3200" b="1" baseline="0">
                <a:solidFill>
                  <a:schemeClr val="tx2"/>
                </a:solidFill>
                <a:latin typeface="Arial" charset="0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12267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4548188" y="5522913"/>
            <a:ext cx="4176712" cy="909637"/>
          </a:xfrm>
        </p:spPr>
        <p:txBody>
          <a:bodyPr anchor="b"/>
          <a:lstStyle>
            <a:lvl1pPr marL="0" indent="0">
              <a:lnSpc>
                <a:spcPts val="2400"/>
              </a:lnSpc>
              <a:buFontTx/>
              <a:buNone/>
              <a:defRPr sz="2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50825" y="2181225"/>
            <a:ext cx="3816350" cy="3240087"/>
          </a:xfrm>
        </p:spPr>
        <p:txBody>
          <a:bodyPr/>
          <a:lstStyle>
            <a:lvl1pPr marL="0" indent="0">
              <a:buFontTx/>
              <a:buNone/>
              <a:defRPr lang="en-US" sz="1600" b="1" kern="1200" baseline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Tx/>
              <a:buNone/>
              <a:defRPr lang="en-US" sz="1600" b="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98487" indent="0">
              <a:buFontTx/>
              <a:buNone/>
              <a:defRPr lang="en-US" sz="1600" b="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15987" indent="0">
              <a:buFontTx/>
              <a:buNone/>
              <a:defRPr lang="en-US" sz="1600" b="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20787" indent="0">
              <a:buFontTx/>
              <a:buNone/>
              <a:defRPr lang="en-GB" sz="1600" b="0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quarter" idx="11"/>
          </p:nvPr>
        </p:nvSpPr>
        <p:spPr bwMode="auto">
          <a:xfrm>
            <a:off x="269875" y="6181725"/>
            <a:ext cx="3817938" cy="4191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600" baseline="0">
                <a:solidFill>
                  <a:srgbClr val="003399"/>
                </a:solidFill>
                <a:latin typeface="+mn-lt"/>
                <a:ea typeface="ヒラギノ角ゴ Pro W3" pitchFamily="-64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44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Bank Early Warning Model (ECB-CONFIDENTIAL)</a:t>
            </a:r>
            <a:endParaRPr lang="en-GB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DF52BA73-4C2A-4344-80B2-D51A6C313C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0391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Bri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80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34762"/>
          <a:stretch/>
        </p:blipFill>
        <p:spPr>
          <a:xfrm>
            <a:off x="0" y="5015928"/>
            <a:ext cx="10107334" cy="1989989"/>
          </a:xfrm>
          <a:prstGeom prst="rect">
            <a:avLst/>
          </a:prstGeom>
        </p:spPr>
      </p:pic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6534150" y="6477000"/>
            <a:ext cx="2290763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0" hangingPunct="0">
              <a:lnSpc>
                <a:spcPts val="1200"/>
              </a:lnSpc>
              <a:defRPr/>
            </a:pPr>
            <a:r>
              <a:rPr lang="en-GB" altLang="en-US" sz="900" smtClean="0">
                <a:solidFill>
                  <a:srgbClr val="004B95"/>
                </a:solidFill>
              </a:rPr>
              <a:t>www.ecb.europa.eu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Bank Early Warning Model (ECB-CONFIDENTIAL)</a:t>
            </a:r>
            <a:endParaRPr lang="en-GB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0C949ADD-4B6E-4212-B4DF-5407BA76B7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1596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875" y="673100"/>
            <a:ext cx="8607425" cy="6477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69875" y="1435100"/>
            <a:ext cx="8607425" cy="44831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GB" noProof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Bank Early Warning Model (ECB-CONFIDENTIAL)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4"/>
          </p:nvPr>
        </p:nvSpPr>
        <p:spPr>
          <a:xfrm>
            <a:off x="4357688" y="6488113"/>
            <a:ext cx="414337" cy="239712"/>
          </a:xfrm>
        </p:spPr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B5364168-067C-467F-9A01-6944A5C3E6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0513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2"/>
          </p:nvPr>
        </p:nvSpPr>
        <p:spPr>
          <a:xfrm>
            <a:off x="278121" y="1426523"/>
            <a:ext cx="4211992" cy="446405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9" name="Chart Placeholder 7"/>
          <p:cNvSpPr>
            <a:spLocks noGrp="1"/>
          </p:cNvSpPr>
          <p:nvPr>
            <p:ph type="chart" sz="quarter" idx="13"/>
          </p:nvPr>
        </p:nvSpPr>
        <p:spPr>
          <a:xfrm>
            <a:off x="4660490" y="1413222"/>
            <a:ext cx="4211992" cy="446405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53799" y="5949950"/>
            <a:ext cx="4032250" cy="431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300037" indent="0">
              <a:buFontTx/>
              <a:buNone/>
              <a:defRPr sz="1600"/>
            </a:lvl2pPr>
            <a:lvl3pPr marL="598487" indent="0">
              <a:buFontTx/>
              <a:buNone/>
              <a:defRPr sz="1600"/>
            </a:lvl3pPr>
            <a:lvl4pPr marL="915987" indent="0">
              <a:buFontTx/>
              <a:buNone/>
              <a:defRPr sz="1600"/>
            </a:lvl4pPr>
            <a:lvl5pPr marL="1220787" indent="0">
              <a:buFontTx/>
              <a:buNone/>
              <a:defRPr sz="16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4860032" y="5949950"/>
            <a:ext cx="4032250" cy="431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300037" indent="0">
              <a:buFontTx/>
              <a:buNone/>
              <a:defRPr sz="1600"/>
            </a:lvl2pPr>
            <a:lvl3pPr marL="598487" indent="0">
              <a:buFontTx/>
              <a:buNone/>
              <a:defRPr sz="1600"/>
            </a:lvl3pPr>
            <a:lvl4pPr marL="915987" indent="0">
              <a:buFontTx/>
              <a:buNone/>
              <a:defRPr sz="1600"/>
            </a:lvl4pPr>
            <a:lvl5pPr marL="1220787" indent="0">
              <a:buFontTx/>
              <a:buNone/>
              <a:defRPr sz="16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Bank Early Warning Model (ECB-CONFIDENTIAL)</a:t>
            </a:r>
            <a:endParaRPr lang="en-GB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2FEF6A72-2379-41A9-AE9C-970B70DA02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117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Bri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80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34762"/>
          <a:stretch/>
        </p:blipFill>
        <p:spPr>
          <a:xfrm>
            <a:off x="0" y="5015928"/>
            <a:ext cx="10107334" cy="1989989"/>
          </a:xfrm>
          <a:prstGeom prst="rect">
            <a:avLst/>
          </a:prstGeom>
        </p:spPr>
      </p:pic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6534150" y="6477000"/>
            <a:ext cx="2290763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0" hangingPunct="0">
              <a:lnSpc>
                <a:spcPts val="1200"/>
              </a:lnSpc>
              <a:defRPr/>
            </a:pPr>
            <a:r>
              <a:rPr lang="en-GB" altLang="en-US" sz="900" smtClean="0">
                <a:solidFill>
                  <a:srgbClr val="004B95"/>
                </a:solidFill>
              </a:rPr>
              <a:t>www.ecb.europa.eu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Bank Early Warning Model (ECB-CONFIDENTIAL)</a:t>
            </a:r>
            <a:endParaRPr lang="en-GB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9E74EB42-B6DD-462F-BC77-5438799DB1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4632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2"/>
          </p:nvPr>
        </p:nvSpPr>
        <p:spPr>
          <a:xfrm>
            <a:off x="278121" y="1426523"/>
            <a:ext cx="4211992" cy="2087786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9" name="Chart Placeholder 7"/>
          <p:cNvSpPr>
            <a:spLocks noGrp="1"/>
          </p:cNvSpPr>
          <p:nvPr>
            <p:ph type="chart" sz="quarter" idx="13"/>
          </p:nvPr>
        </p:nvSpPr>
        <p:spPr>
          <a:xfrm>
            <a:off x="4660490" y="1413222"/>
            <a:ext cx="4211992" cy="2087786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53799" y="3573016"/>
            <a:ext cx="4032250" cy="288032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300037" indent="0">
              <a:buFontTx/>
              <a:buNone/>
              <a:defRPr sz="1600"/>
            </a:lvl2pPr>
            <a:lvl3pPr marL="598487" indent="0">
              <a:buFontTx/>
              <a:buNone/>
              <a:defRPr sz="1600"/>
            </a:lvl3pPr>
            <a:lvl4pPr marL="915987" indent="0">
              <a:buFontTx/>
              <a:buNone/>
              <a:defRPr sz="1600"/>
            </a:lvl4pPr>
            <a:lvl5pPr marL="1220787" indent="0">
              <a:buFontTx/>
              <a:buNone/>
              <a:defRPr sz="16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4860032" y="3573016"/>
            <a:ext cx="4032250" cy="288032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300037" indent="0">
              <a:buFontTx/>
              <a:buNone/>
              <a:defRPr sz="1600"/>
            </a:lvl2pPr>
            <a:lvl3pPr marL="598487" indent="0">
              <a:buFontTx/>
              <a:buNone/>
              <a:defRPr sz="1600"/>
            </a:lvl3pPr>
            <a:lvl4pPr marL="915987" indent="0">
              <a:buFontTx/>
              <a:buNone/>
              <a:defRPr sz="1600"/>
            </a:lvl4pPr>
            <a:lvl5pPr marL="1220787" indent="0">
              <a:buFontTx/>
              <a:buNone/>
              <a:defRPr sz="16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Chart Placeholder 7"/>
          <p:cNvSpPr>
            <a:spLocks noGrp="1"/>
          </p:cNvSpPr>
          <p:nvPr>
            <p:ph type="chart" sz="quarter" idx="16"/>
          </p:nvPr>
        </p:nvSpPr>
        <p:spPr>
          <a:xfrm>
            <a:off x="284540" y="3947051"/>
            <a:ext cx="4211992" cy="2087786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12" name="Chart Placeholder 7"/>
          <p:cNvSpPr>
            <a:spLocks noGrp="1"/>
          </p:cNvSpPr>
          <p:nvPr>
            <p:ph type="chart" sz="quarter" idx="17"/>
          </p:nvPr>
        </p:nvSpPr>
        <p:spPr>
          <a:xfrm>
            <a:off x="4666909" y="3933750"/>
            <a:ext cx="4211992" cy="2087786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460218" y="6093544"/>
            <a:ext cx="4032250" cy="288032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300037" indent="0">
              <a:buFontTx/>
              <a:buNone/>
              <a:defRPr sz="1600"/>
            </a:lvl2pPr>
            <a:lvl3pPr marL="598487" indent="0">
              <a:buFontTx/>
              <a:buNone/>
              <a:defRPr sz="1600"/>
            </a:lvl3pPr>
            <a:lvl4pPr marL="915987" indent="0">
              <a:buFontTx/>
              <a:buNone/>
              <a:defRPr sz="1600"/>
            </a:lvl4pPr>
            <a:lvl5pPr marL="1220787" indent="0">
              <a:buFontTx/>
              <a:buNone/>
              <a:defRPr sz="16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4866451" y="6093544"/>
            <a:ext cx="4032250" cy="288032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300037" indent="0">
              <a:buFontTx/>
              <a:buNone/>
              <a:defRPr sz="1600"/>
            </a:lvl2pPr>
            <a:lvl3pPr marL="598487" indent="0">
              <a:buFontTx/>
              <a:buNone/>
              <a:defRPr sz="1600"/>
            </a:lvl3pPr>
            <a:lvl4pPr marL="915987" indent="0">
              <a:buFontTx/>
              <a:buNone/>
              <a:defRPr sz="1600"/>
            </a:lvl4pPr>
            <a:lvl5pPr marL="1220787" indent="0">
              <a:buFontTx/>
              <a:buNone/>
              <a:defRPr sz="16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20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Bank Early Warning Model (ECB-CONFIDENTIAL)</a:t>
            </a:r>
            <a:endParaRPr lang="en-GB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B994E45F-E8A6-441F-B4FC-9EFE4DB8C2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6593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643438" y="1412875"/>
            <a:ext cx="4224337" cy="4486275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8751" y="1428576"/>
            <a:ext cx="4224338" cy="4460875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Bank Early Warning Model (ECB-CONFIDENTIAL)</a:t>
            </a: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DC225DF7-5039-4EA6-AD37-4F579F4724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5104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875" y="660400"/>
            <a:ext cx="8594725" cy="62865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79400" y="5918200"/>
            <a:ext cx="8610600" cy="46355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79400" y="1844674"/>
            <a:ext cx="8613775" cy="4073525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79400" y="1423989"/>
            <a:ext cx="8613775" cy="348828"/>
          </a:xfrm>
          <a:solidFill>
            <a:schemeClr val="tx2"/>
          </a:solidFill>
        </p:spPr>
        <p:txBody>
          <a:bodyPr/>
          <a:lstStyle>
            <a:lvl1pPr marL="0" indent="0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Bank Early Warning Model (ECB-CONFIDENTIAL)</a:t>
            </a:r>
            <a:endParaRPr lang="en-GB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8"/>
          </p:nvPr>
        </p:nvSpPr>
        <p:spPr>
          <a:xfrm>
            <a:off x="4357688" y="6488113"/>
            <a:ext cx="414337" cy="239712"/>
          </a:xfrm>
        </p:spPr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64A57D70-06BD-468D-B228-332A8863F8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9100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643438" y="1844824"/>
            <a:ext cx="4224337" cy="4054326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279400" y="1844725"/>
            <a:ext cx="4222800" cy="4054326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79400" y="1423989"/>
            <a:ext cx="4221163" cy="348828"/>
          </a:xfrm>
          <a:solidFill>
            <a:schemeClr val="tx2"/>
          </a:solidFill>
        </p:spPr>
        <p:txBody>
          <a:bodyPr/>
          <a:lstStyle>
            <a:lvl1pPr marL="0" indent="0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643438" y="1419126"/>
            <a:ext cx="4221163" cy="348828"/>
          </a:xfrm>
          <a:solidFill>
            <a:schemeClr val="tx2"/>
          </a:solidFill>
        </p:spPr>
        <p:txBody>
          <a:bodyPr/>
          <a:lstStyle>
            <a:lvl1pPr marL="0" indent="0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Bank Early Warning Model (ECB-CONFIDENTIAL)</a:t>
            </a:r>
            <a:endParaRPr lang="en-GB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4CEEA556-39F0-4E6D-9A57-6AA107FB7A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1282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643438" y="1844824"/>
            <a:ext cx="4224337" cy="1904950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279400" y="1844725"/>
            <a:ext cx="4222800" cy="1904950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79400" y="1423989"/>
            <a:ext cx="4221163" cy="348828"/>
          </a:xfrm>
          <a:solidFill>
            <a:schemeClr val="tx2"/>
          </a:solidFill>
        </p:spPr>
        <p:txBody>
          <a:bodyPr/>
          <a:lstStyle>
            <a:lvl1pPr marL="0" indent="0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643438" y="1419126"/>
            <a:ext cx="4221163" cy="348828"/>
          </a:xfrm>
          <a:solidFill>
            <a:schemeClr val="tx2"/>
          </a:solidFill>
        </p:spPr>
        <p:txBody>
          <a:bodyPr/>
          <a:lstStyle>
            <a:lvl1pPr marL="0" indent="0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4643438" y="4293096"/>
            <a:ext cx="4224337" cy="1904950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8"/>
          </p:nvPr>
        </p:nvSpPr>
        <p:spPr>
          <a:xfrm>
            <a:off x="279400" y="4292997"/>
            <a:ext cx="4222800" cy="1904950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279400" y="3872261"/>
            <a:ext cx="4221163" cy="348828"/>
          </a:xfrm>
          <a:solidFill>
            <a:schemeClr val="tx2"/>
          </a:solidFill>
        </p:spPr>
        <p:txBody>
          <a:bodyPr/>
          <a:lstStyle>
            <a:lvl1pPr marL="0" indent="0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4643438" y="3867398"/>
            <a:ext cx="4221163" cy="348828"/>
          </a:xfrm>
          <a:solidFill>
            <a:schemeClr val="tx2"/>
          </a:solidFill>
        </p:spPr>
        <p:txBody>
          <a:bodyPr/>
          <a:lstStyle>
            <a:lvl1pPr marL="0" indent="0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Bank Early Warning Model (ECB-CONFIDENTIAL)</a:t>
            </a:r>
            <a:endParaRPr lang="en-GB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15BFA70F-813F-43B4-85C5-27BAD01D14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4239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3424" y="1425302"/>
            <a:ext cx="4154560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24" y="2065064"/>
            <a:ext cx="4154560" cy="385313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6017" y="1423988"/>
            <a:ext cx="4173984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6017" y="2063750"/>
            <a:ext cx="4173984" cy="385445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Bank Early Warning Model (ECB-CONFIDENTIAL)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2987462E-6BDA-4FFC-8A1B-F8FF367F31D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1229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69875" y="660400"/>
            <a:ext cx="8594725" cy="62865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69875" y="1428750"/>
            <a:ext cx="4221163" cy="2157413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3438" y="1428750"/>
            <a:ext cx="4221162" cy="2157413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69875" y="3738563"/>
            <a:ext cx="4221163" cy="21590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3438" y="3738563"/>
            <a:ext cx="4221162" cy="21590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Bank Early Warning Model (ECB-CONFIDENTIAL)</a:t>
            </a:r>
            <a:endParaRPr lang="en-GB"/>
          </a:p>
        </p:txBody>
      </p:sp>
      <p:sp>
        <p:nvSpPr>
          <p:cNvPr id="9" name="Slide Number Placeholder 7"/>
          <p:cNvSpPr>
            <a:spLocks noGrp="1"/>
          </p:cNvSpPr>
          <p:nvPr>
            <p:ph type="sldNum" sz="quarter" idx="14"/>
          </p:nvPr>
        </p:nvSpPr>
        <p:spPr>
          <a:xfrm>
            <a:off x="4357688" y="6488113"/>
            <a:ext cx="414337" cy="239712"/>
          </a:xfrm>
        </p:spPr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5F13FA1B-D77A-4274-9D3A-C6A612FBB5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2677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bandero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138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07963"/>
            <a:ext cx="1993900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banderol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138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07963"/>
            <a:ext cx="1993900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6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541838" y="2181225"/>
            <a:ext cx="4176712" cy="2914650"/>
          </a:xfrm>
        </p:spPr>
        <p:txBody>
          <a:bodyPr/>
          <a:lstStyle>
            <a:lvl1pPr>
              <a:lnSpc>
                <a:spcPts val="3600"/>
              </a:lnSpc>
              <a:defRPr sz="32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12267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4548188" y="5522913"/>
            <a:ext cx="4176712" cy="909637"/>
          </a:xfrm>
        </p:spPr>
        <p:txBody>
          <a:bodyPr anchor="b"/>
          <a:lstStyle>
            <a:lvl1pPr marL="0" indent="0">
              <a:lnSpc>
                <a:spcPts val="2400"/>
              </a:lnSpc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50825" y="2205038"/>
            <a:ext cx="3889375" cy="3240087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lang="en-US" sz="1600" b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>
              <a:spcBef>
                <a:spcPts val="0"/>
              </a:spcBef>
              <a:buFontTx/>
              <a:buNone/>
              <a:defRPr lang="en-US" sz="16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598487" indent="0">
              <a:buFontTx/>
              <a:buNone/>
              <a:defRPr lang="en-US" sz="16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915987" indent="0">
              <a:buFontTx/>
              <a:buNone/>
              <a:defRPr lang="en-US" sz="16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220787" indent="0">
              <a:buFontTx/>
              <a:buNone/>
              <a:defRPr lang="en-US" sz="16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quarter" idx="11"/>
          </p:nvPr>
        </p:nvSpPr>
        <p:spPr bwMode="auto">
          <a:xfrm>
            <a:off x="269875" y="6181725"/>
            <a:ext cx="3817938" cy="4191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600">
                <a:solidFill>
                  <a:srgbClr val="BEBEBE"/>
                </a:solidFill>
                <a:latin typeface="+mn-lt"/>
                <a:ea typeface="ヒラギノ角ゴ Pro W3" pitchFamily="-64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3561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bandero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138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07963"/>
            <a:ext cx="1993900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banderol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138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07963"/>
            <a:ext cx="1993900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6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541838" y="2181225"/>
            <a:ext cx="4176712" cy="2914650"/>
          </a:xfrm>
        </p:spPr>
        <p:txBody>
          <a:bodyPr/>
          <a:lstStyle>
            <a:lvl1pPr>
              <a:lnSpc>
                <a:spcPts val="3600"/>
              </a:lnSpc>
              <a:defRPr sz="3200" b="1" baseline="0">
                <a:solidFill>
                  <a:schemeClr val="tx2"/>
                </a:solidFill>
                <a:latin typeface="Arial" charset="0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12267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4548188" y="5522913"/>
            <a:ext cx="4176712" cy="909637"/>
          </a:xfrm>
        </p:spPr>
        <p:txBody>
          <a:bodyPr anchor="b"/>
          <a:lstStyle>
            <a:lvl1pPr marL="0" indent="0">
              <a:lnSpc>
                <a:spcPts val="2400"/>
              </a:lnSpc>
              <a:buFontTx/>
              <a:buNone/>
              <a:defRPr sz="20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50825" y="2181225"/>
            <a:ext cx="3816350" cy="3240087"/>
          </a:xfrm>
        </p:spPr>
        <p:txBody>
          <a:bodyPr/>
          <a:lstStyle>
            <a:lvl1pPr marL="0" indent="0">
              <a:buFontTx/>
              <a:buNone/>
              <a:defRPr lang="en-US" sz="1600" b="1" kern="1200" baseline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Tx/>
              <a:buNone/>
              <a:defRPr lang="en-US" sz="1600" b="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98487" indent="0">
              <a:buFontTx/>
              <a:buNone/>
              <a:defRPr lang="en-US" sz="1600" b="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15987" indent="0">
              <a:buFontTx/>
              <a:buNone/>
              <a:defRPr lang="en-US" sz="1600" b="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20787" indent="0">
              <a:buFontTx/>
              <a:buNone/>
              <a:defRPr lang="en-GB" sz="1600" b="0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quarter" idx="11"/>
          </p:nvPr>
        </p:nvSpPr>
        <p:spPr bwMode="auto">
          <a:xfrm>
            <a:off x="269875" y="6181725"/>
            <a:ext cx="3817938" cy="4191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600" baseline="0">
                <a:solidFill>
                  <a:srgbClr val="003399"/>
                </a:solidFill>
                <a:latin typeface="+mn-lt"/>
                <a:ea typeface="ヒラギノ角ゴ Pro W3" pitchFamily="-64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4227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Bri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80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34762"/>
          <a:stretch/>
        </p:blipFill>
        <p:spPr>
          <a:xfrm>
            <a:off x="0" y="5015928"/>
            <a:ext cx="10107334" cy="1989989"/>
          </a:xfrm>
          <a:prstGeom prst="rect">
            <a:avLst/>
          </a:prstGeom>
        </p:spPr>
      </p:pic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6534150" y="6477000"/>
            <a:ext cx="2290763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0" hangingPunct="0">
              <a:lnSpc>
                <a:spcPts val="1200"/>
              </a:lnSpc>
              <a:defRPr/>
            </a:pPr>
            <a:r>
              <a:rPr lang="en-GB" altLang="en-US" sz="900" smtClean="0">
                <a:solidFill>
                  <a:srgbClr val="004B95"/>
                </a:solidFill>
              </a:rPr>
              <a:t>www.ecb.europa.eu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GB"/>
              <a:t>Enter presentation title by changing the footer.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E56FDA10-8964-4933-9B69-48A0A79245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385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875" y="673100"/>
            <a:ext cx="8607425" cy="6477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69875" y="1435100"/>
            <a:ext cx="8607425" cy="44831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GB" noProof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Bank Early Warning Model (ECB-CONFIDENTIAL)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4"/>
          </p:nvPr>
        </p:nvSpPr>
        <p:spPr>
          <a:xfrm>
            <a:off x="4357688" y="6488113"/>
            <a:ext cx="414337" cy="239712"/>
          </a:xfrm>
        </p:spPr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AD44D6A2-562A-43F9-BF17-026ED90A4A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7474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875" y="673100"/>
            <a:ext cx="8607425" cy="6477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69875" y="1435100"/>
            <a:ext cx="8607425" cy="44831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GB" noProof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GB"/>
              <a:t>Enter presentation title by changing the footer.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4"/>
          </p:nvPr>
        </p:nvSpPr>
        <p:spPr>
          <a:xfrm>
            <a:off x="4357688" y="6488113"/>
            <a:ext cx="414337" cy="239712"/>
          </a:xfrm>
        </p:spPr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62AA3331-D3AC-4CA4-908F-13C1FFB162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4570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2"/>
          </p:nvPr>
        </p:nvSpPr>
        <p:spPr>
          <a:xfrm>
            <a:off x="278121" y="1426523"/>
            <a:ext cx="4211992" cy="446405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9" name="Chart Placeholder 7"/>
          <p:cNvSpPr>
            <a:spLocks noGrp="1"/>
          </p:cNvSpPr>
          <p:nvPr>
            <p:ph type="chart" sz="quarter" idx="13"/>
          </p:nvPr>
        </p:nvSpPr>
        <p:spPr>
          <a:xfrm>
            <a:off x="4660490" y="1413222"/>
            <a:ext cx="4211992" cy="446405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53799" y="5949950"/>
            <a:ext cx="4032250" cy="431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300037" indent="0">
              <a:buFontTx/>
              <a:buNone/>
              <a:defRPr sz="1600"/>
            </a:lvl2pPr>
            <a:lvl3pPr marL="598487" indent="0">
              <a:buFontTx/>
              <a:buNone/>
              <a:defRPr sz="1600"/>
            </a:lvl3pPr>
            <a:lvl4pPr marL="915987" indent="0">
              <a:buFontTx/>
              <a:buNone/>
              <a:defRPr sz="1600"/>
            </a:lvl4pPr>
            <a:lvl5pPr marL="1220787" indent="0">
              <a:buFontTx/>
              <a:buNone/>
              <a:defRPr sz="16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4860032" y="5949950"/>
            <a:ext cx="4032250" cy="431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300037" indent="0">
              <a:buFontTx/>
              <a:buNone/>
              <a:defRPr sz="1600"/>
            </a:lvl2pPr>
            <a:lvl3pPr marL="598487" indent="0">
              <a:buFontTx/>
              <a:buNone/>
              <a:defRPr sz="1600"/>
            </a:lvl3pPr>
            <a:lvl4pPr marL="915987" indent="0">
              <a:buFontTx/>
              <a:buNone/>
              <a:defRPr sz="1600"/>
            </a:lvl4pPr>
            <a:lvl5pPr marL="1220787" indent="0">
              <a:buFontTx/>
              <a:buNone/>
              <a:defRPr sz="16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GB"/>
              <a:t>Enter presentation title by changing the footer.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A3EDBE4B-E8F5-4497-A627-23BA78AF4E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3173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2"/>
          </p:nvPr>
        </p:nvSpPr>
        <p:spPr>
          <a:xfrm>
            <a:off x="278121" y="1426523"/>
            <a:ext cx="4211992" cy="2087786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9" name="Chart Placeholder 7"/>
          <p:cNvSpPr>
            <a:spLocks noGrp="1"/>
          </p:cNvSpPr>
          <p:nvPr>
            <p:ph type="chart" sz="quarter" idx="13"/>
          </p:nvPr>
        </p:nvSpPr>
        <p:spPr>
          <a:xfrm>
            <a:off x="4660490" y="1413222"/>
            <a:ext cx="4211992" cy="2087786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53799" y="3573016"/>
            <a:ext cx="4032250" cy="288032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300037" indent="0">
              <a:buFontTx/>
              <a:buNone/>
              <a:defRPr sz="1600"/>
            </a:lvl2pPr>
            <a:lvl3pPr marL="598487" indent="0">
              <a:buFontTx/>
              <a:buNone/>
              <a:defRPr sz="1600"/>
            </a:lvl3pPr>
            <a:lvl4pPr marL="915987" indent="0">
              <a:buFontTx/>
              <a:buNone/>
              <a:defRPr sz="1600"/>
            </a:lvl4pPr>
            <a:lvl5pPr marL="1220787" indent="0">
              <a:buFontTx/>
              <a:buNone/>
              <a:defRPr sz="16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4860032" y="3573016"/>
            <a:ext cx="4032250" cy="288032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300037" indent="0">
              <a:buFontTx/>
              <a:buNone/>
              <a:defRPr sz="1600"/>
            </a:lvl2pPr>
            <a:lvl3pPr marL="598487" indent="0">
              <a:buFontTx/>
              <a:buNone/>
              <a:defRPr sz="1600"/>
            </a:lvl3pPr>
            <a:lvl4pPr marL="915987" indent="0">
              <a:buFontTx/>
              <a:buNone/>
              <a:defRPr sz="1600"/>
            </a:lvl4pPr>
            <a:lvl5pPr marL="1220787" indent="0">
              <a:buFontTx/>
              <a:buNone/>
              <a:defRPr sz="16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Chart Placeholder 7"/>
          <p:cNvSpPr>
            <a:spLocks noGrp="1"/>
          </p:cNvSpPr>
          <p:nvPr>
            <p:ph type="chart" sz="quarter" idx="16"/>
          </p:nvPr>
        </p:nvSpPr>
        <p:spPr>
          <a:xfrm>
            <a:off x="284540" y="3947051"/>
            <a:ext cx="4211992" cy="2087786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12" name="Chart Placeholder 7"/>
          <p:cNvSpPr>
            <a:spLocks noGrp="1"/>
          </p:cNvSpPr>
          <p:nvPr>
            <p:ph type="chart" sz="quarter" idx="17"/>
          </p:nvPr>
        </p:nvSpPr>
        <p:spPr>
          <a:xfrm>
            <a:off x="4666909" y="3933750"/>
            <a:ext cx="4211992" cy="2087786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460218" y="6093544"/>
            <a:ext cx="4032250" cy="288032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300037" indent="0">
              <a:buFontTx/>
              <a:buNone/>
              <a:defRPr sz="1600"/>
            </a:lvl2pPr>
            <a:lvl3pPr marL="598487" indent="0">
              <a:buFontTx/>
              <a:buNone/>
              <a:defRPr sz="1600"/>
            </a:lvl3pPr>
            <a:lvl4pPr marL="915987" indent="0">
              <a:buFontTx/>
              <a:buNone/>
              <a:defRPr sz="1600"/>
            </a:lvl4pPr>
            <a:lvl5pPr marL="1220787" indent="0">
              <a:buFontTx/>
              <a:buNone/>
              <a:defRPr sz="16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4866451" y="6093544"/>
            <a:ext cx="4032250" cy="288032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300037" indent="0">
              <a:buFontTx/>
              <a:buNone/>
              <a:defRPr sz="1600"/>
            </a:lvl2pPr>
            <a:lvl3pPr marL="598487" indent="0">
              <a:buFontTx/>
              <a:buNone/>
              <a:defRPr sz="1600"/>
            </a:lvl3pPr>
            <a:lvl4pPr marL="915987" indent="0">
              <a:buFontTx/>
              <a:buNone/>
              <a:defRPr sz="1600"/>
            </a:lvl4pPr>
            <a:lvl5pPr marL="1220787" indent="0">
              <a:buFontTx/>
              <a:buNone/>
              <a:defRPr sz="16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20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GB"/>
              <a:t>Enter presentation title by changing the footer.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218A2004-5FF6-424F-8005-1622EA0E8D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8509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GB"/>
              <a:t>Enter presentation title by changing the footer.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A34C72D0-D35E-49CA-86AD-A9CBCD4068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028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643438" y="1412875"/>
            <a:ext cx="4224337" cy="4486275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8751" y="1428576"/>
            <a:ext cx="4224338" cy="4460875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GB"/>
              <a:t>Enter presentation title by changing the footer.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77C0A299-A43F-4750-A52F-E4F82B6363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2666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875" y="660400"/>
            <a:ext cx="8594725" cy="62865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79400" y="5918200"/>
            <a:ext cx="8610600" cy="46355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79400" y="1844674"/>
            <a:ext cx="8613775" cy="4073525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79400" y="1423989"/>
            <a:ext cx="8613775" cy="348828"/>
          </a:xfrm>
          <a:solidFill>
            <a:schemeClr val="tx2"/>
          </a:solidFill>
        </p:spPr>
        <p:txBody>
          <a:bodyPr/>
          <a:lstStyle>
            <a:lvl1pPr marL="0" indent="0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GB"/>
              <a:t>Enter presentation title by changing the footer.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8"/>
          </p:nvPr>
        </p:nvSpPr>
        <p:spPr>
          <a:xfrm>
            <a:off x="4357688" y="6488113"/>
            <a:ext cx="414337" cy="239712"/>
          </a:xfrm>
        </p:spPr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AA78269A-9334-4B17-8BCA-F9C2FD494A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6222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643438" y="1844824"/>
            <a:ext cx="4224337" cy="4054326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279400" y="1844725"/>
            <a:ext cx="4222800" cy="4054326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79400" y="1423989"/>
            <a:ext cx="4221163" cy="348828"/>
          </a:xfrm>
          <a:solidFill>
            <a:schemeClr val="tx2"/>
          </a:solidFill>
        </p:spPr>
        <p:txBody>
          <a:bodyPr/>
          <a:lstStyle>
            <a:lvl1pPr marL="0" indent="0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643438" y="1419126"/>
            <a:ext cx="4221163" cy="348828"/>
          </a:xfrm>
          <a:solidFill>
            <a:schemeClr val="tx2"/>
          </a:solidFill>
        </p:spPr>
        <p:txBody>
          <a:bodyPr/>
          <a:lstStyle>
            <a:lvl1pPr marL="0" indent="0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GB"/>
              <a:t>Enter presentation title by changing the footer.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01FAAC28-533B-46D1-BF2B-2C56BE874E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4241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643438" y="1844824"/>
            <a:ext cx="4224337" cy="1904950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279400" y="1844725"/>
            <a:ext cx="4222800" cy="1904950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79400" y="1423989"/>
            <a:ext cx="4221163" cy="348828"/>
          </a:xfrm>
          <a:solidFill>
            <a:schemeClr val="tx2"/>
          </a:solidFill>
        </p:spPr>
        <p:txBody>
          <a:bodyPr/>
          <a:lstStyle>
            <a:lvl1pPr marL="0" indent="0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643438" y="1419126"/>
            <a:ext cx="4221163" cy="348828"/>
          </a:xfrm>
          <a:solidFill>
            <a:schemeClr val="tx2"/>
          </a:solidFill>
        </p:spPr>
        <p:txBody>
          <a:bodyPr/>
          <a:lstStyle>
            <a:lvl1pPr marL="0" indent="0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4643438" y="4293096"/>
            <a:ext cx="4224337" cy="1904950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8"/>
          </p:nvPr>
        </p:nvSpPr>
        <p:spPr>
          <a:xfrm>
            <a:off x="279400" y="4292997"/>
            <a:ext cx="4222800" cy="1904950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279400" y="3872261"/>
            <a:ext cx="4221163" cy="348828"/>
          </a:xfrm>
          <a:solidFill>
            <a:schemeClr val="tx2"/>
          </a:solidFill>
        </p:spPr>
        <p:txBody>
          <a:bodyPr/>
          <a:lstStyle>
            <a:lvl1pPr marL="0" indent="0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4643438" y="3867398"/>
            <a:ext cx="4221163" cy="348828"/>
          </a:xfrm>
          <a:solidFill>
            <a:schemeClr val="tx2"/>
          </a:solidFill>
        </p:spPr>
        <p:txBody>
          <a:bodyPr/>
          <a:lstStyle>
            <a:lvl1pPr marL="0" indent="0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GB"/>
              <a:t>Enter presentation title by changing the footer.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78083711-2490-48C4-8DB3-EDEB460DF1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1363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3424" y="1425302"/>
            <a:ext cx="4154560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24" y="2065064"/>
            <a:ext cx="4154560" cy="385313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6017" y="1423988"/>
            <a:ext cx="4173984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6017" y="2063750"/>
            <a:ext cx="4173984" cy="385445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GB"/>
              <a:t>Enter presentation title by changing the footer.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F2A969A7-DF35-4055-A803-21247385EC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3400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69875" y="660400"/>
            <a:ext cx="8594725" cy="62865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69875" y="1428750"/>
            <a:ext cx="4221163" cy="2157413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3438" y="1428750"/>
            <a:ext cx="4221162" cy="2157413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69875" y="3738563"/>
            <a:ext cx="4221163" cy="21590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3438" y="3738563"/>
            <a:ext cx="4221162" cy="21590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GB"/>
              <a:t>Enter presentation title by changing the footer.</a:t>
            </a:r>
          </a:p>
        </p:txBody>
      </p:sp>
      <p:sp>
        <p:nvSpPr>
          <p:cNvPr id="9" name="Slide Number Placeholder 7"/>
          <p:cNvSpPr>
            <a:spLocks noGrp="1"/>
          </p:cNvSpPr>
          <p:nvPr>
            <p:ph type="sldNum" sz="quarter" idx="14"/>
          </p:nvPr>
        </p:nvSpPr>
        <p:spPr>
          <a:xfrm>
            <a:off x="4357688" y="6488113"/>
            <a:ext cx="414337" cy="239712"/>
          </a:xfrm>
        </p:spPr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AAE65A4C-6796-418B-8863-9CFE0987BF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752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2"/>
          </p:nvPr>
        </p:nvSpPr>
        <p:spPr>
          <a:xfrm>
            <a:off x="278121" y="1426523"/>
            <a:ext cx="4211992" cy="446405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9" name="Chart Placeholder 7"/>
          <p:cNvSpPr>
            <a:spLocks noGrp="1"/>
          </p:cNvSpPr>
          <p:nvPr>
            <p:ph type="chart" sz="quarter" idx="13"/>
          </p:nvPr>
        </p:nvSpPr>
        <p:spPr>
          <a:xfrm>
            <a:off x="4660490" y="1413222"/>
            <a:ext cx="4211992" cy="446405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53799" y="5949950"/>
            <a:ext cx="4032250" cy="431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300037" indent="0">
              <a:buFontTx/>
              <a:buNone/>
              <a:defRPr sz="1600"/>
            </a:lvl2pPr>
            <a:lvl3pPr marL="598487" indent="0">
              <a:buFontTx/>
              <a:buNone/>
              <a:defRPr sz="1600"/>
            </a:lvl3pPr>
            <a:lvl4pPr marL="915987" indent="0">
              <a:buFontTx/>
              <a:buNone/>
              <a:defRPr sz="1600"/>
            </a:lvl4pPr>
            <a:lvl5pPr marL="1220787" indent="0">
              <a:buFontTx/>
              <a:buNone/>
              <a:defRPr sz="16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4860032" y="5949950"/>
            <a:ext cx="4032250" cy="431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300037" indent="0">
              <a:buFontTx/>
              <a:buNone/>
              <a:defRPr sz="1600"/>
            </a:lvl2pPr>
            <a:lvl3pPr marL="598487" indent="0">
              <a:buFontTx/>
              <a:buNone/>
              <a:defRPr sz="1600"/>
            </a:lvl3pPr>
            <a:lvl4pPr marL="915987" indent="0">
              <a:buFontTx/>
              <a:buNone/>
              <a:defRPr sz="1600"/>
            </a:lvl4pPr>
            <a:lvl5pPr marL="1220787" indent="0">
              <a:buFontTx/>
              <a:buNone/>
              <a:defRPr sz="16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Bank Early Warning Model (ECB-CONFIDENTIAL)</a:t>
            </a:r>
            <a:endParaRPr lang="en-GB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24471C20-9E95-4206-A7B7-F37020B20A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189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2"/>
          </p:nvPr>
        </p:nvSpPr>
        <p:spPr>
          <a:xfrm>
            <a:off x="278121" y="1426523"/>
            <a:ext cx="4211992" cy="2087786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9" name="Chart Placeholder 7"/>
          <p:cNvSpPr>
            <a:spLocks noGrp="1"/>
          </p:cNvSpPr>
          <p:nvPr>
            <p:ph type="chart" sz="quarter" idx="13"/>
          </p:nvPr>
        </p:nvSpPr>
        <p:spPr>
          <a:xfrm>
            <a:off x="4660490" y="1413222"/>
            <a:ext cx="4211992" cy="2087786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53799" y="3573016"/>
            <a:ext cx="4032250" cy="288032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300037" indent="0">
              <a:buFontTx/>
              <a:buNone/>
              <a:defRPr sz="1600"/>
            </a:lvl2pPr>
            <a:lvl3pPr marL="598487" indent="0">
              <a:buFontTx/>
              <a:buNone/>
              <a:defRPr sz="1600"/>
            </a:lvl3pPr>
            <a:lvl4pPr marL="915987" indent="0">
              <a:buFontTx/>
              <a:buNone/>
              <a:defRPr sz="1600"/>
            </a:lvl4pPr>
            <a:lvl5pPr marL="1220787" indent="0">
              <a:buFontTx/>
              <a:buNone/>
              <a:defRPr sz="16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4860032" y="3573016"/>
            <a:ext cx="4032250" cy="288032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300037" indent="0">
              <a:buFontTx/>
              <a:buNone/>
              <a:defRPr sz="1600"/>
            </a:lvl2pPr>
            <a:lvl3pPr marL="598487" indent="0">
              <a:buFontTx/>
              <a:buNone/>
              <a:defRPr sz="1600"/>
            </a:lvl3pPr>
            <a:lvl4pPr marL="915987" indent="0">
              <a:buFontTx/>
              <a:buNone/>
              <a:defRPr sz="1600"/>
            </a:lvl4pPr>
            <a:lvl5pPr marL="1220787" indent="0">
              <a:buFontTx/>
              <a:buNone/>
              <a:defRPr sz="16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Chart Placeholder 7"/>
          <p:cNvSpPr>
            <a:spLocks noGrp="1"/>
          </p:cNvSpPr>
          <p:nvPr>
            <p:ph type="chart" sz="quarter" idx="16"/>
          </p:nvPr>
        </p:nvSpPr>
        <p:spPr>
          <a:xfrm>
            <a:off x="284540" y="3947051"/>
            <a:ext cx="4211992" cy="2087786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12" name="Chart Placeholder 7"/>
          <p:cNvSpPr>
            <a:spLocks noGrp="1"/>
          </p:cNvSpPr>
          <p:nvPr>
            <p:ph type="chart" sz="quarter" idx="17"/>
          </p:nvPr>
        </p:nvSpPr>
        <p:spPr>
          <a:xfrm>
            <a:off x="4666909" y="3933750"/>
            <a:ext cx="4211992" cy="2087786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460218" y="6093544"/>
            <a:ext cx="4032250" cy="288032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300037" indent="0">
              <a:buFontTx/>
              <a:buNone/>
              <a:defRPr sz="1600"/>
            </a:lvl2pPr>
            <a:lvl3pPr marL="598487" indent="0">
              <a:buFontTx/>
              <a:buNone/>
              <a:defRPr sz="1600"/>
            </a:lvl3pPr>
            <a:lvl4pPr marL="915987" indent="0">
              <a:buFontTx/>
              <a:buNone/>
              <a:defRPr sz="1600"/>
            </a:lvl4pPr>
            <a:lvl5pPr marL="1220787" indent="0">
              <a:buFontTx/>
              <a:buNone/>
              <a:defRPr sz="16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4866451" y="6093544"/>
            <a:ext cx="4032250" cy="288032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300037" indent="0">
              <a:buFontTx/>
              <a:buNone/>
              <a:defRPr sz="1600"/>
            </a:lvl2pPr>
            <a:lvl3pPr marL="598487" indent="0">
              <a:buFontTx/>
              <a:buNone/>
              <a:defRPr sz="1600"/>
            </a:lvl3pPr>
            <a:lvl4pPr marL="915987" indent="0">
              <a:buFontTx/>
              <a:buNone/>
              <a:defRPr sz="1600"/>
            </a:lvl4pPr>
            <a:lvl5pPr marL="1220787" indent="0">
              <a:buFontTx/>
              <a:buNone/>
              <a:defRPr sz="16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20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Bank Early Warning Model (ECB-CONFIDENTIAL)</a:t>
            </a:r>
            <a:endParaRPr lang="en-GB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5A7CC852-3997-409D-9F13-0E74C6CBD2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848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643438" y="1412875"/>
            <a:ext cx="4224337" cy="4486275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8751" y="1428576"/>
            <a:ext cx="4224338" cy="4460875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Bank Early Warning Model (ECB-CONFIDENTIAL)</a:t>
            </a: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45F5CBBF-3900-423D-9FF6-004EB988A0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342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875" y="660400"/>
            <a:ext cx="8594725" cy="62865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79400" y="5918200"/>
            <a:ext cx="8610600" cy="46355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79400" y="1844674"/>
            <a:ext cx="8613775" cy="4073525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79400" y="1423989"/>
            <a:ext cx="8613775" cy="348828"/>
          </a:xfrm>
          <a:solidFill>
            <a:schemeClr val="tx2"/>
          </a:solidFill>
        </p:spPr>
        <p:txBody>
          <a:bodyPr/>
          <a:lstStyle>
            <a:lvl1pPr marL="0" indent="0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Bank Early Warning Model (ECB-CONFIDENTIAL)</a:t>
            </a:r>
            <a:endParaRPr lang="en-GB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8"/>
          </p:nvPr>
        </p:nvSpPr>
        <p:spPr>
          <a:xfrm>
            <a:off x="4357688" y="6488113"/>
            <a:ext cx="414337" cy="239712"/>
          </a:xfrm>
        </p:spPr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FF5F9D88-09A8-4B18-AFE3-1F1A188E71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62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643438" y="1844824"/>
            <a:ext cx="4224337" cy="4054326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279400" y="1844725"/>
            <a:ext cx="4222800" cy="4054326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79400" y="1423989"/>
            <a:ext cx="4221163" cy="348828"/>
          </a:xfrm>
          <a:solidFill>
            <a:schemeClr val="tx2"/>
          </a:solidFill>
        </p:spPr>
        <p:txBody>
          <a:bodyPr/>
          <a:lstStyle>
            <a:lvl1pPr marL="0" indent="0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643438" y="1419126"/>
            <a:ext cx="4221163" cy="348828"/>
          </a:xfrm>
          <a:solidFill>
            <a:schemeClr val="tx2"/>
          </a:solidFill>
        </p:spPr>
        <p:txBody>
          <a:bodyPr/>
          <a:lstStyle>
            <a:lvl1pPr marL="0" indent="0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Bank Early Warning Model (ECB-CONFIDENTIAL)</a:t>
            </a:r>
            <a:endParaRPr lang="en-GB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11433CA9-A130-4D88-B83C-7759648405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54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643438" y="1844824"/>
            <a:ext cx="4224337" cy="1904950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279400" y="1844725"/>
            <a:ext cx="4222800" cy="1904950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79400" y="1423989"/>
            <a:ext cx="4221163" cy="348828"/>
          </a:xfrm>
          <a:solidFill>
            <a:schemeClr val="tx2"/>
          </a:solidFill>
        </p:spPr>
        <p:txBody>
          <a:bodyPr/>
          <a:lstStyle>
            <a:lvl1pPr marL="0" indent="0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643438" y="1419126"/>
            <a:ext cx="4221163" cy="348828"/>
          </a:xfrm>
          <a:solidFill>
            <a:schemeClr val="tx2"/>
          </a:solidFill>
        </p:spPr>
        <p:txBody>
          <a:bodyPr/>
          <a:lstStyle>
            <a:lvl1pPr marL="0" indent="0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4643438" y="4293096"/>
            <a:ext cx="4224337" cy="1904950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8"/>
          </p:nvPr>
        </p:nvSpPr>
        <p:spPr>
          <a:xfrm>
            <a:off x="279400" y="4292997"/>
            <a:ext cx="4222800" cy="1904950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279400" y="3872261"/>
            <a:ext cx="4221163" cy="348828"/>
          </a:xfrm>
          <a:solidFill>
            <a:schemeClr val="tx2"/>
          </a:solidFill>
        </p:spPr>
        <p:txBody>
          <a:bodyPr/>
          <a:lstStyle>
            <a:lvl1pPr marL="0" indent="0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4643438" y="3867398"/>
            <a:ext cx="4221163" cy="348828"/>
          </a:xfrm>
          <a:solidFill>
            <a:schemeClr val="tx2"/>
          </a:solidFill>
        </p:spPr>
        <p:txBody>
          <a:bodyPr/>
          <a:lstStyle>
            <a:lvl1pPr marL="0" indent="0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273424" y="116632"/>
            <a:ext cx="8547048" cy="360040"/>
          </a:xfrm>
        </p:spPr>
        <p:txBody>
          <a:bodyPr/>
          <a:lstStyle>
            <a:lvl1pPr marL="0" indent="0">
              <a:buFontTx/>
              <a:buNone/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1pPr>
            <a:lvl2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2pPr>
            <a:lvl3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3pPr>
            <a:lvl4pPr>
              <a:defRPr lang="en-US" sz="1800" kern="1200" dirty="0" smtClean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4pPr>
            <a:lvl5pPr>
              <a:defRPr lang="en-GB" sz="1800" kern="1200" dirty="0">
                <a:solidFill>
                  <a:srgbClr val="FFFFFF"/>
                </a:solidFill>
                <a:latin typeface="+mn-lt"/>
                <a:ea typeface="ヒラギノ角ゴ Pro W3" pitchFamily="-64" charset="-128"/>
                <a:cs typeface="+mn-cs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Bank Early Warning Model (ECB-CONFIDENTIAL)</a:t>
            </a:r>
            <a:endParaRPr lang="en-GB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eaLnBrk="1" fontAlgn="auto" hangingPunct="1"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3F0E919D-D83E-46B1-8D3B-21384B25E9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976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auto">
          <a:xfrm>
            <a:off x="271463" y="104775"/>
            <a:ext cx="6502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defRPr/>
            </a:pPr>
            <a:r>
              <a:rPr lang="en-GB" altLang="en-US" smtClean="0">
                <a:solidFill>
                  <a:srgbClr val="FFFFFF"/>
                </a:solidFill>
                <a:ea typeface="ヒラギノ角ゴ Pro W3"/>
                <a:cs typeface="ヒラギノ角ゴ Pro W3"/>
              </a:rPr>
              <a:t>Rubric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9875" y="1428750"/>
            <a:ext cx="8594725" cy="446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Mastertextformat bearbeiten</a:t>
            </a:r>
          </a:p>
          <a:p>
            <a:pPr lvl="1"/>
            <a:r>
              <a:rPr lang="en-GB" altLang="en-US" smtClean="0"/>
              <a:t>Zweite Ebene</a:t>
            </a:r>
          </a:p>
          <a:p>
            <a:pPr lvl="2"/>
            <a:r>
              <a:rPr lang="en-GB" altLang="en-US" smtClean="0"/>
              <a:t>Dritte Ebene</a:t>
            </a:r>
          </a:p>
          <a:p>
            <a:pPr lvl="3"/>
            <a:r>
              <a:rPr lang="en-GB" altLang="en-US" smtClean="0"/>
              <a:t>Vierte Ebene</a:t>
            </a:r>
          </a:p>
          <a:p>
            <a:pPr lvl="4"/>
            <a:r>
              <a:rPr lang="en-GB" altLang="en-US" smtClean="0"/>
              <a:t>Fünfte Ebene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69875" y="660400"/>
            <a:ext cx="859472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Mastertitelformat bearbeiten</a:t>
            </a:r>
          </a:p>
        </p:txBody>
      </p:sp>
      <p:sp>
        <p:nvSpPr>
          <p:cNvPr id="12257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9875" y="6477000"/>
            <a:ext cx="3213100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ts val="1200"/>
              </a:lnSpc>
              <a:spcBef>
                <a:spcPct val="0"/>
              </a:spcBef>
              <a:defRPr sz="900">
                <a:solidFill>
                  <a:srgbClr val="004B95"/>
                </a:solidFill>
                <a:latin typeface="+mn-lt"/>
                <a:ea typeface="ヒラギノ角ゴ Pro W3" pitchFamily="-64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Bank Early Warning Model (ECB-CONFIDENTIAL)</a:t>
            </a:r>
            <a:endParaRPr lang="en-GB"/>
          </a:p>
        </p:txBody>
      </p:sp>
      <p:sp>
        <p:nvSpPr>
          <p:cNvPr id="12257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7688" y="6477000"/>
            <a:ext cx="414337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900">
                <a:solidFill>
                  <a:srgbClr val="585858"/>
                </a:solidFill>
                <a:latin typeface="+mn-lt"/>
                <a:ea typeface="ヒラギノ角ゴ Pro W3" pitchFamily="-64" charset="-128"/>
                <a:cs typeface="+mn-cs"/>
              </a:defRPr>
            </a:lvl1pPr>
          </a:lstStyle>
          <a:p>
            <a:pPr>
              <a:defRPr/>
            </a:pPr>
            <a:fld id="{03D4F19A-67B0-4562-9C99-607BCAD4C7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9"/>
          <p:cNvSpPr>
            <a:spLocks noChangeArrowheads="1"/>
          </p:cNvSpPr>
          <p:nvPr/>
        </p:nvSpPr>
        <p:spPr bwMode="auto">
          <a:xfrm>
            <a:off x="6534150" y="6477000"/>
            <a:ext cx="2290763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0" hangingPunct="0">
              <a:lnSpc>
                <a:spcPts val="1200"/>
              </a:lnSpc>
              <a:defRPr/>
            </a:pPr>
            <a:r>
              <a:rPr lang="en-GB" altLang="en-US" sz="900" smtClean="0">
                <a:solidFill>
                  <a:srgbClr val="004B95"/>
                </a:solidFill>
              </a:rPr>
              <a:t>www.ecb.europa.eu © </a:t>
            </a:r>
          </a:p>
        </p:txBody>
      </p:sp>
      <p:sp>
        <p:nvSpPr>
          <p:cNvPr id="1032" name="Rectangle 2"/>
          <p:cNvSpPr>
            <a:spLocks noChangeArrowheads="1"/>
          </p:cNvSpPr>
          <p:nvPr/>
        </p:nvSpPr>
        <p:spPr bwMode="auto">
          <a:xfrm>
            <a:off x="0" y="-26988"/>
            <a:ext cx="9144000" cy="477838"/>
          </a:xfrm>
          <a:prstGeom prst="rect">
            <a:avLst/>
          </a:prstGeom>
          <a:solidFill>
            <a:schemeClr val="tx2"/>
          </a:solidFill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50000"/>
              </a:spcBef>
              <a:defRPr/>
            </a:pPr>
            <a:endParaRPr lang="en-GB" altLang="en-US" smtClean="0">
              <a:solidFill>
                <a:srgbClr val="585858"/>
              </a:solidFill>
              <a:ea typeface="ヒラギノ角ゴ Pro W3"/>
              <a:cs typeface="ヒラギノ角ゴ Pro W3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9" r:id="rId1"/>
    <p:sldLayoutId id="2147484250" r:id="rId2"/>
    <p:sldLayoutId id="2147484251" r:id="rId3"/>
    <p:sldLayoutId id="2147484252" r:id="rId4"/>
    <p:sldLayoutId id="2147484253" r:id="rId5"/>
    <p:sldLayoutId id="2147484254" r:id="rId6"/>
    <p:sldLayoutId id="2147484255" r:id="rId7"/>
    <p:sldLayoutId id="2147484256" r:id="rId8"/>
    <p:sldLayoutId id="2147484257" r:id="rId9"/>
    <p:sldLayoutId id="2147484258" r:id="rId10"/>
    <p:sldLayoutId id="2147484259" r:id="rId11"/>
    <p:sldLayoutId id="2147484260" r:id="rId12"/>
    <p:sldLayoutId id="2147484261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2pPr>
      <a:lvl3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3pPr>
      <a:lvl4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4pPr>
      <a:lvl5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5pPr>
      <a:lvl6pPr marL="4572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6pPr>
      <a:lvl7pPr marL="9144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7pPr>
      <a:lvl8pPr marL="13716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8pPr>
      <a:lvl9pPr marL="18288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9pPr>
    </p:titleStyle>
    <p:bodyStyle>
      <a:lvl1pPr marL="298450" indent="-298450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596900" indent="-296863" algn="l" rtl="0" eaLnBrk="0" fontAlgn="base" hangingPunct="0">
        <a:spcBef>
          <a:spcPct val="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914400" indent="-315913" algn="l" rtl="0" eaLnBrk="0" fontAlgn="base" hangingPunct="0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219200" indent="-303213" algn="l" rtl="0" eaLnBrk="0" fontAlgn="base" hangingPunct="0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524000" indent="-303213" algn="l" rtl="0" eaLnBrk="0" fontAlgn="base" hangingPunct="0">
        <a:spcBef>
          <a:spcPct val="0"/>
        </a:spcBef>
        <a:spcAft>
          <a:spcPct val="0"/>
        </a:spcAft>
        <a:buFont typeface="Times" pitchFamily="18" charset="0"/>
        <a:buChar char="•"/>
        <a:defRPr sz="1600" i="1">
          <a:solidFill>
            <a:schemeClr val="tx1"/>
          </a:solidFill>
          <a:latin typeface="+mn-lt"/>
          <a:cs typeface="+mn-cs"/>
        </a:defRPr>
      </a:lvl5pPr>
      <a:lvl6pPr marL="1981200" indent="-303213" algn="l" rtl="0" eaLnBrk="1" fontAlgn="base" hangingPunct="1">
        <a:spcBef>
          <a:spcPct val="0"/>
        </a:spcBef>
        <a:spcAft>
          <a:spcPct val="0"/>
        </a:spcAft>
        <a:buFont typeface="Times" pitchFamily="18" charset="0"/>
        <a:buChar char="•"/>
        <a:defRPr sz="1600" i="1">
          <a:solidFill>
            <a:schemeClr val="tx1"/>
          </a:solidFill>
          <a:latin typeface="+mn-lt"/>
          <a:cs typeface="+mn-cs"/>
        </a:defRPr>
      </a:lvl6pPr>
      <a:lvl7pPr marL="2438400" indent="-303213" algn="l" rtl="0" eaLnBrk="1" fontAlgn="base" hangingPunct="1">
        <a:spcBef>
          <a:spcPct val="0"/>
        </a:spcBef>
        <a:spcAft>
          <a:spcPct val="0"/>
        </a:spcAft>
        <a:buFont typeface="Times" pitchFamily="18" charset="0"/>
        <a:buChar char="•"/>
        <a:defRPr sz="1600" i="1">
          <a:solidFill>
            <a:schemeClr val="tx1"/>
          </a:solidFill>
          <a:latin typeface="+mn-lt"/>
          <a:cs typeface="+mn-cs"/>
        </a:defRPr>
      </a:lvl7pPr>
      <a:lvl8pPr marL="2895600" indent="-303213" algn="l" rtl="0" eaLnBrk="1" fontAlgn="base" hangingPunct="1">
        <a:spcBef>
          <a:spcPct val="0"/>
        </a:spcBef>
        <a:spcAft>
          <a:spcPct val="0"/>
        </a:spcAft>
        <a:buFont typeface="Times" pitchFamily="18" charset="0"/>
        <a:buChar char="•"/>
        <a:defRPr sz="1600" i="1">
          <a:solidFill>
            <a:schemeClr val="tx1"/>
          </a:solidFill>
          <a:latin typeface="+mn-lt"/>
          <a:cs typeface="+mn-cs"/>
        </a:defRPr>
      </a:lvl8pPr>
      <a:lvl9pPr marL="3352800" indent="-303213" algn="l" rtl="0" eaLnBrk="1" fontAlgn="base" hangingPunct="1">
        <a:spcBef>
          <a:spcPct val="0"/>
        </a:spcBef>
        <a:spcAft>
          <a:spcPct val="0"/>
        </a:spcAft>
        <a:buFont typeface="Times" pitchFamily="18" charset="0"/>
        <a:buChar char="•"/>
        <a:defRPr sz="1600" i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71463" y="104775"/>
            <a:ext cx="6502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defRPr/>
            </a:pPr>
            <a:r>
              <a:rPr lang="en-GB" altLang="en-US" smtClean="0">
                <a:solidFill>
                  <a:srgbClr val="FFFFFF"/>
                </a:solidFill>
                <a:ea typeface="ヒラギノ角ゴ Pro W3"/>
                <a:cs typeface="ヒラギノ角ゴ Pro W3"/>
              </a:rPr>
              <a:t>Rubric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9875" y="1428750"/>
            <a:ext cx="8594725" cy="446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Mastertextformat bearbeiten</a:t>
            </a:r>
          </a:p>
          <a:p>
            <a:pPr lvl="1"/>
            <a:r>
              <a:rPr lang="en-GB" altLang="en-US" smtClean="0"/>
              <a:t>Zweite Ebene</a:t>
            </a:r>
          </a:p>
          <a:p>
            <a:pPr lvl="2"/>
            <a:r>
              <a:rPr lang="en-GB" altLang="en-US" smtClean="0"/>
              <a:t>Dritte Ebene</a:t>
            </a:r>
          </a:p>
          <a:p>
            <a:pPr lvl="3"/>
            <a:r>
              <a:rPr lang="en-GB" altLang="en-US" smtClean="0"/>
              <a:t>Vierte Ebene</a:t>
            </a:r>
          </a:p>
          <a:p>
            <a:pPr lvl="4"/>
            <a:r>
              <a:rPr lang="en-GB" altLang="en-US" smtClean="0"/>
              <a:t>Fünfte Ebene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69875" y="660400"/>
            <a:ext cx="859472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Mastertitelformat bearbeiten</a:t>
            </a:r>
          </a:p>
        </p:txBody>
      </p:sp>
      <p:sp>
        <p:nvSpPr>
          <p:cNvPr id="12257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9875" y="6477000"/>
            <a:ext cx="3213100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ts val="1200"/>
              </a:lnSpc>
              <a:spcBef>
                <a:spcPct val="0"/>
              </a:spcBef>
              <a:defRPr sz="900">
                <a:solidFill>
                  <a:srgbClr val="004B95"/>
                </a:solidFill>
                <a:latin typeface="+mn-lt"/>
                <a:ea typeface="ヒラギノ角ゴ Pro W3" pitchFamily="-64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Bank Early Warning Model (ECB-CONFIDENTIAL)</a:t>
            </a:r>
            <a:endParaRPr lang="en-GB"/>
          </a:p>
        </p:txBody>
      </p:sp>
      <p:sp>
        <p:nvSpPr>
          <p:cNvPr id="12257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7688" y="6477000"/>
            <a:ext cx="414337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900">
                <a:solidFill>
                  <a:srgbClr val="585858"/>
                </a:solidFill>
                <a:latin typeface="+mn-lt"/>
                <a:ea typeface="ヒラギノ角ゴ Pro W3" pitchFamily="-64" charset="-128"/>
                <a:cs typeface="+mn-cs"/>
              </a:defRPr>
            </a:lvl1pPr>
          </a:lstStyle>
          <a:p>
            <a:pPr>
              <a:defRPr/>
            </a:pPr>
            <a:fld id="{68D038BA-579B-46EE-9651-AEA88EDA9C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6534150" y="6477000"/>
            <a:ext cx="2290763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0" hangingPunct="0">
              <a:lnSpc>
                <a:spcPts val="1200"/>
              </a:lnSpc>
              <a:defRPr/>
            </a:pPr>
            <a:r>
              <a:rPr lang="en-GB" altLang="en-US" sz="900" smtClean="0">
                <a:solidFill>
                  <a:srgbClr val="004B95"/>
                </a:solidFill>
              </a:rPr>
              <a:t>www.ecb.europa.eu © </a:t>
            </a:r>
          </a:p>
        </p:txBody>
      </p:sp>
      <p:sp>
        <p:nvSpPr>
          <p:cNvPr id="2056" name="Rectangle 2"/>
          <p:cNvSpPr>
            <a:spLocks noChangeArrowheads="1"/>
          </p:cNvSpPr>
          <p:nvPr/>
        </p:nvSpPr>
        <p:spPr bwMode="auto">
          <a:xfrm>
            <a:off x="0" y="-26988"/>
            <a:ext cx="9144000" cy="477838"/>
          </a:xfrm>
          <a:prstGeom prst="rect">
            <a:avLst/>
          </a:prstGeom>
          <a:solidFill>
            <a:schemeClr val="tx2"/>
          </a:solidFill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50000"/>
              </a:spcBef>
              <a:defRPr/>
            </a:pPr>
            <a:endParaRPr lang="en-GB" altLang="en-US" smtClean="0">
              <a:solidFill>
                <a:srgbClr val="585858"/>
              </a:solidFill>
              <a:ea typeface="ヒラギノ角ゴ Pro W3"/>
              <a:cs typeface="ヒラギノ角ゴ Pro W3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2" r:id="rId1"/>
    <p:sldLayoutId id="2147484263" r:id="rId2"/>
    <p:sldLayoutId id="2147484264" r:id="rId3"/>
    <p:sldLayoutId id="2147484265" r:id="rId4"/>
    <p:sldLayoutId id="2147484266" r:id="rId5"/>
    <p:sldLayoutId id="2147484267" r:id="rId6"/>
    <p:sldLayoutId id="2147484268" r:id="rId7"/>
    <p:sldLayoutId id="2147484269" r:id="rId8"/>
    <p:sldLayoutId id="2147484270" r:id="rId9"/>
    <p:sldLayoutId id="2147484271" r:id="rId10"/>
    <p:sldLayoutId id="2147484272" r:id="rId11"/>
    <p:sldLayoutId id="2147484273" r:id="rId12"/>
    <p:sldLayoutId id="2147484274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2pPr>
      <a:lvl3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3pPr>
      <a:lvl4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4pPr>
      <a:lvl5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5pPr>
      <a:lvl6pPr marL="4572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6pPr>
      <a:lvl7pPr marL="9144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7pPr>
      <a:lvl8pPr marL="13716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8pPr>
      <a:lvl9pPr marL="18288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9pPr>
    </p:titleStyle>
    <p:bodyStyle>
      <a:lvl1pPr marL="298450" indent="-298450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596900" indent="-296863" algn="l" rtl="0" eaLnBrk="0" fontAlgn="base" hangingPunct="0">
        <a:spcBef>
          <a:spcPct val="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914400" indent="-315913" algn="l" rtl="0" eaLnBrk="0" fontAlgn="base" hangingPunct="0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219200" indent="-303213" algn="l" rtl="0" eaLnBrk="0" fontAlgn="base" hangingPunct="0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524000" indent="-303213" algn="l" rtl="0" eaLnBrk="0" fontAlgn="base" hangingPunct="0">
        <a:spcBef>
          <a:spcPct val="0"/>
        </a:spcBef>
        <a:spcAft>
          <a:spcPct val="0"/>
        </a:spcAft>
        <a:buFont typeface="Times" pitchFamily="18" charset="0"/>
        <a:buChar char="•"/>
        <a:defRPr sz="1600" i="1">
          <a:solidFill>
            <a:schemeClr val="tx1"/>
          </a:solidFill>
          <a:latin typeface="+mn-lt"/>
          <a:cs typeface="+mn-cs"/>
        </a:defRPr>
      </a:lvl5pPr>
      <a:lvl6pPr marL="1981200" indent="-303213" algn="l" rtl="0" eaLnBrk="1" fontAlgn="base" hangingPunct="1">
        <a:spcBef>
          <a:spcPct val="0"/>
        </a:spcBef>
        <a:spcAft>
          <a:spcPct val="0"/>
        </a:spcAft>
        <a:buFont typeface="Times" pitchFamily="18" charset="0"/>
        <a:buChar char="•"/>
        <a:defRPr sz="1600" i="1">
          <a:solidFill>
            <a:schemeClr val="tx1"/>
          </a:solidFill>
          <a:latin typeface="+mn-lt"/>
          <a:cs typeface="+mn-cs"/>
        </a:defRPr>
      </a:lvl6pPr>
      <a:lvl7pPr marL="2438400" indent="-303213" algn="l" rtl="0" eaLnBrk="1" fontAlgn="base" hangingPunct="1">
        <a:spcBef>
          <a:spcPct val="0"/>
        </a:spcBef>
        <a:spcAft>
          <a:spcPct val="0"/>
        </a:spcAft>
        <a:buFont typeface="Times" pitchFamily="18" charset="0"/>
        <a:buChar char="•"/>
        <a:defRPr sz="1600" i="1">
          <a:solidFill>
            <a:schemeClr val="tx1"/>
          </a:solidFill>
          <a:latin typeface="+mn-lt"/>
          <a:cs typeface="+mn-cs"/>
        </a:defRPr>
      </a:lvl7pPr>
      <a:lvl8pPr marL="2895600" indent="-303213" algn="l" rtl="0" eaLnBrk="1" fontAlgn="base" hangingPunct="1">
        <a:spcBef>
          <a:spcPct val="0"/>
        </a:spcBef>
        <a:spcAft>
          <a:spcPct val="0"/>
        </a:spcAft>
        <a:buFont typeface="Times" pitchFamily="18" charset="0"/>
        <a:buChar char="•"/>
        <a:defRPr sz="1600" i="1">
          <a:solidFill>
            <a:schemeClr val="tx1"/>
          </a:solidFill>
          <a:latin typeface="+mn-lt"/>
          <a:cs typeface="+mn-cs"/>
        </a:defRPr>
      </a:lvl8pPr>
      <a:lvl9pPr marL="3352800" indent="-303213" algn="l" rtl="0" eaLnBrk="1" fontAlgn="base" hangingPunct="1">
        <a:spcBef>
          <a:spcPct val="0"/>
        </a:spcBef>
        <a:spcAft>
          <a:spcPct val="0"/>
        </a:spcAft>
        <a:buFont typeface="Times" pitchFamily="18" charset="0"/>
        <a:buChar char="•"/>
        <a:defRPr sz="1600" i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271463" y="104775"/>
            <a:ext cx="6502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defRPr/>
            </a:pPr>
            <a:r>
              <a:rPr lang="en-GB" altLang="en-US" smtClean="0">
                <a:solidFill>
                  <a:srgbClr val="FFFFFF"/>
                </a:solidFill>
                <a:ea typeface="ヒラギノ角ゴ Pro W3"/>
                <a:cs typeface="ヒラギノ角ゴ Pro W3"/>
              </a:rPr>
              <a:t>Rubric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9875" y="1428750"/>
            <a:ext cx="8594725" cy="446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Mastertextformat bearbeiten</a:t>
            </a:r>
          </a:p>
          <a:p>
            <a:pPr lvl="1"/>
            <a:r>
              <a:rPr lang="en-GB" altLang="en-US" smtClean="0"/>
              <a:t>Zweite Ebene</a:t>
            </a:r>
          </a:p>
          <a:p>
            <a:pPr lvl="2"/>
            <a:r>
              <a:rPr lang="en-GB" altLang="en-US" smtClean="0"/>
              <a:t>Dritte Ebene</a:t>
            </a:r>
          </a:p>
          <a:p>
            <a:pPr lvl="3"/>
            <a:r>
              <a:rPr lang="en-GB" altLang="en-US" smtClean="0"/>
              <a:t>Vierte Ebene</a:t>
            </a:r>
          </a:p>
          <a:p>
            <a:pPr lvl="4"/>
            <a:r>
              <a:rPr lang="en-GB" altLang="en-US" smtClean="0"/>
              <a:t>Fünfte Ebene</a:t>
            </a:r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69875" y="660400"/>
            <a:ext cx="859472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Mastertitelformat bearbeiten</a:t>
            </a:r>
          </a:p>
        </p:txBody>
      </p:sp>
      <p:sp>
        <p:nvSpPr>
          <p:cNvPr id="12257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9875" y="6477000"/>
            <a:ext cx="3213100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ts val="1200"/>
              </a:lnSpc>
              <a:spcBef>
                <a:spcPct val="0"/>
              </a:spcBef>
              <a:defRPr sz="900">
                <a:solidFill>
                  <a:srgbClr val="004B95"/>
                </a:solidFill>
                <a:latin typeface="+mn-lt"/>
                <a:ea typeface="ヒラギノ角ゴ Pro W3" pitchFamily="-64" charset="-128"/>
                <a:cs typeface="+mn-cs"/>
              </a:defRPr>
            </a:lvl1pPr>
          </a:lstStyle>
          <a:p>
            <a:pPr>
              <a:defRPr/>
            </a:pPr>
            <a:r>
              <a:rPr lang="en-GB"/>
              <a:t>Enter presentation title by changing the footer.</a:t>
            </a:r>
          </a:p>
        </p:txBody>
      </p:sp>
      <p:sp>
        <p:nvSpPr>
          <p:cNvPr id="12257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7688" y="6477000"/>
            <a:ext cx="414337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900">
                <a:solidFill>
                  <a:srgbClr val="585858"/>
                </a:solidFill>
                <a:latin typeface="+mn-lt"/>
                <a:ea typeface="ヒラギノ角ゴ Pro W3" pitchFamily="-64" charset="-128"/>
                <a:cs typeface="+mn-cs"/>
              </a:defRPr>
            </a:lvl1pPr>
          </a:lstStyle>
          <a:p>
            <a:pPr>
              <a:defRPr/>
            </a:pPr>
            <a:fld id="{DD563962-6FF2-4F2F-A1C9-3EF4A32B8D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9" name="Rectangle 9"/>
          <p:cNvSpPr>
            <a:spLocks noChangeArrowheads="1"/>
          </p:cNvSpPr>
          <p:nvPr/>
        </p:nvSpPr>
        <p:spPr bwMode="auto">
          <a:xfrm>
            <a:off x="6534150" y="6477000"/>
            <a:ext cx="2290763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0" hangingPunct="0">
              <a:lnSpc>
                <a:spcPts val="1200"/>
              </a:lnSpc>
              <a:defRPr/>
            </a:pPr>
            <a:r>
              <a:rPr lang="en-GB" altLang="en-US" sz="900" smtClean="0">
                <a:solidFill>
                  <a:srgbClr val="004B95"/>
                </a:solidFill>
              </a:rPr>
              <a:t>www.ecb.europa.eu © </a:t>
            </a:r>
          </a:p>
        </p:txBody>
      </p:sp>
      <p:sp>
        <p:nvSpPr>
          <p:cNvPr id="3080" name="Rectangle 2"/>
          <p:cNvSpPr>
            <a:spLocks noChangeArrowheads="1"/>
          </p:cNvSpPr>
          <p:nvPr/>
        </p:nvSpPr>
        <p:spPr bwMode="auto">
          <a:xfrm>
            <a:off x="0" y="-26988"/>
            <a:ext cx="9144000" cy="477838"/>
          </a:xfrm>
          <a:prstGeom prst="rect">
            <a:avLst/>
          </a:prstGeom>
          <a:solidFill>
            <a:schemeClr val="tx2"/>
          </a:solidFill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50000"/>
              </a:spcBef>
              <a:defRPr/>
            </a:pPr>
            <a:endParaRPr lang="en-GB" altLang="en-US" smtClean="0">
              <a:solidFill>
                <a:srgbClr val="585858"/>
              </a:solidFill>
              <a:ea typeface="ヒラギノ角ゴ Pro W3"/>
              <a:cs typeface="ヒラギノ角ゴ Pro W3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5" r:id="rId1"/>
    <p:sldLayoutId id="2147484276" r:id="rId2"/>
    <p:sldLayoutId id="2147484277" r:id="rId3"/>
    <p:sldLayoutId id="2147484278" r:id="rId4"/>
    <p:sldLayoutId id="2147484279" r:id="rId5"/>
    <p:sldLayoutId id="2147484280" r:id="rId6"/>
    <p:sldLayoutId id="2147484281" r:id="rId7"/>
    <p:sldLayoutId id="2147484282" r:id="rId8"/>
    <p:sldLayoutId id="2147484283" r:id="rId9"/>
    <p:sldLayoutId id="2147484284" r:id="rId10"/>
    <p:sldLayoutId id="2147484285" r:id="rId11"/>
    <p:sldLayoutId id="2147484286" r:id="rId12"/>
    <p:sldLayoutId id="2147484287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2pPr>
      <a:lvl3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3pPr>
      <a:lvl4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4pPr>
      <a:lvl5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5pPr>
      <a:lvl6pPr marL="4572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6pPr>
      <a:lvl7pPr marL="9144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7pPr>
      <a:lvl8pPr marL="13716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8pPr>
      <a:lvl9pPr marL="18288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cs typeface="Arial" charset="0"/>
        </a:defRPr>
      </a:lvl9pPr>
    </p:titleStyle>
    <p:bodyStyle>
      <a:lvl1pPr marL="298450" indent="-298450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596900" indent="-296863" algn="l" rtl="0" eaLnBrk="0" fontAlgn="base" hangingPunct="0">
        <a:spcBef>
          <a:spcPct val="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914400" indent="-315913" algn="l" rtl="0" eaLnBrk="0" fontAlgn="base" hangingPunct="0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219200" indent="-303213" algn="l" rtl="0" eaLnBrk="0" fontAlgn="base" hangingPunct="0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524000" indent="-303213" algn="l" rtl="0" eaLnBrk="0" fontAlgn="base" hangingPunct="0">
        <a:spcBef>
          <a:spcPct val="0"/>
        </a:spcBef>
        <a:spcAft>
          <a:spcPct val="0"/>
        </a:spcAft>
        <a:buFont typeface="Times" pitchFamily="18" charset="0"/>
        <a:buChar char="•"/>
        <a:defRPr sz="1600" i="1">
          <a:solidFill>
            <a:schemeClr val="tx1"/>
          </a:solidFill>
          <a:latin typeface="+mn-lt"/>
          <a:cs typeface="+mn-cs"/>
        </a:defRPr>
      </a:lvl5pPr>
      <a:lvl6pPr marL="1981200" indent="-303213" algn="l" rtl="0" eaLnBrk="1" fontAlgn="base" hangingPunct="1">
        <a:spcBef>
          <a:spcPct val="0"/>
        </a:spcBef>
        <a:spcAft>
          <a:spcPct val="0"/>
        </a:spcAft>
        <a:buFont typeface="Times" pitchFamily="18" charset="0"/>
        <a:buChar char="•"/>
        <a:defRPr sz="1600" i="1">
          <a:solidFill>
            <a:schemeClr val="tx1"/>
          </a:solidFill>
          <a:latin typeface="+mn-lt"/>
          <a:cs typeface="+mn-cs"/>
        </a:defRPr>
      </a:lvl6pPr>
      <a:lvl7pPr marL="2438400" indent="-303213" algn="l" rtl="0" eaLnBrk="1" fontAlgn="base" hangingPunct="1">
        <a:spcBef>
          <a:spcPct val="0"/>
        </a:spcBef>
        <a:spcAft>
          <a:spcPct val="0"/>
        </a:spcAft>
        <a:buFont typeface="Times" pitchFamily="18" charset="0"/>
        <a:buChar char="•"/>
        <a:defRPr sz="1600" i="1">
          <a:solidFill>
            <a:schemeClr val="tx1"/>
          </a:solidFill>
          <a:latin typeface="+mn-lt"/>
          <a:cs typeface="+mn-cs"/>
        </a:defRPr>
      </a:lvl7pPr>
      <a:lvl8pPr marL="2895600" indent="-303213" algn="l" rtl="0" eaLnBrk="1" fontAlgn="base" hangingPunct="1">
        <a:spcBef>
          <a:spcPct val="0"/>
        </a:spcBef>
        <a:spcAft>
          <a:spcPct val="0"/>
        </a:spcAft>
        <a:buFont typeface="Times" pitchFamily="18" charset="0"/>
        <a:buChar char="•"/>
        <a:defRPr sz="1600" i="1">
          <a:solidFill>
            <a:schemeClr val="tx1"/>
          </a:solidFill>
          <a:latin typeface="+mn-lt"/>
          <a:cs typeface="+mn-cs"/>
        </a:defRPr>
      </a:lvl8pPr>
      <a:lvl9pPr marL="3352800" indent="-303213" algn="l" rtl="0" eaLnBrk="1" fontAlgn="base" hangingPunct="1">
        <a:spcBef>
          <a:spcPct val="0"/>
        </a:spcBef>
        <a:spcAft>
          <a:spcPct val="0"/>
        </a:spcAft>
        <a:buFont typeface="Times" pitchFamily="18" charset="0"/>
        <a:buChar char="•"/>
        <a:defRPr sz="1600" i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2"/>
          <p:cNvSpPr>
            <a:spLocks noGrp="1"/>
          </p:cNvSpPr>
          <p:nvPr>
            <p:ph type="ctrTitle"/>
          </p:nvPr>
        </p:nvSpPr>
        <p:spPr>
          <a:xfrm>
            <a:off x="446088" y="2181225"/>
            <a:ext cx="8251825" cy="1103313"/>
          </a:xfrm>
        </p:spPr>
        <p:txBody>
          <a:bodyPr/>
          <a:lstStyle/>
          <a:p>
            <a:pPr algn="ctr" eaLnBrk="1" hangingPunct="1"/>
            <a:r>
              <a:rPr lang="en-GB" altLang="en-US" i="1" smtClean="0">
                <a:latin typeface="Arial" pitchFamily="34" charset="0"/>
              </a:rPr>
              <a:t>Asset Management in the EU:</a:t>
            </a:r>
            <a:br>
              <a:rPr lang="en-GB" altLang="en-US" i="1" smtClean="0">
                <a:latin typeface="Arial" pitchFamily="34" charset="0"/>
              </a:rPr>
            </a:br>
            <a:r>
              <a:rPr lang="en-GB" altLang="en-US" i="1" smtClean="0">
                <a:latin typeface="Arial" pitchFamily="34" charset="0"/>
              </a:rPr>
              <a:t>Which way forward?</a:t>
            </a:r>
            <a:br>
              <a:rPr lang="en-GB" altLang="en-US" i="1" smtClean="0">
                <a:latin typeface="Arial" pitchFamily="34" charset="0"/>
              </a:rPr>
            </a:br>
            <a:r>
              <a:rPr lang="en-GB" altLang="en-US" i="1" smtClean="0">
                <a:latin typeface="Arial" pitchFamily="34" charset="0"/>
              </a:rPr>
              <a:t/>
            </a:r>
            <a:br>
              <a:rPr lang="en-GB" altLang="en-US" i="1" smtClean="0">
                <a:latin typeface="Arial" pitchFamily="34" charset="0"/>
              </a:rPr>
            </a:br>
            <a:r>
              <a:rPr lang="en-GB" altLang="en-US" i="1" smtClean="0">
                <a:latin typeface="Arial" pitchFamily="34" charset="0"/>
              </a:rPr>
              <a:t>Asset Managers and Systemic Risk</a:t>
            </a:r>
          </a:p>
        </p:txBody>
      </p:sp>
      <p:sp>
        <p:nvSpPr>
          <p:cNvPr id="44035" name="Subtitle 4"/>
          <p:cNvSpPr>
            <a:spLocks noGrp="1"/>
          </p:cNvSpPr>
          <p:nvPr>
            <p:ph type="subTitle" idx="1"/>
          </p:nvPr>
        </p:nvSpPr>
        <p:spPr>
          <a:xfrm>
            <a:off x="1450975" y="5661025"/>
            <a:ext cx="6242050" cy="622300"/>
          </a:xfrm>
        </p:spPr>
        <p:txBody>
          <a:bodyPr/>
          <a:lstStyle/>
          <a:p>
            <a:pPr algn="ctr" eaLnBrk="1" hangingPunct="1"/>
            <a:r>
              <a:rPr lang="en-GB" altLang="en-US" smtClean="0"/>
              <a:t>CEPS / ECMI – 10 March 2016</a:t>
            </a:r>
          </a:p>
          <a:p>
            <a:pPr algn="ctr" eaLnBrk="1" hangingPunct="1"/>
            <a:r>
              <a:rPr lang="en-GB" altLang="en-US" sz="1400" smtClean="0">
                <a:solidFill>
                  <a:srgbClr val="FF0000"/>
                </a:solidFill>
              </a:rPr>
              <a:t>Views presented are my own and might not reflect those of the ECB or the Eurosystem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03238" y="4149725"/>
            <a:ext cx="8137525" cy="1150938"/>
          </a:xfrm>
        </p:spPr>
        <p:txBody>
          <a:bodyPr/>
          <a:lstStyle/>
          <a:p>
            <a:pPr algn="ctr" eaLnBrk="1" hangingPunct="1">
              <a:spcBef>
                <a:spcPts val="0"/>
              </a:spcBef>
              <a:defRPr/>
            </a:pPr>
            <a:r>
              <a:rPr lang="en-GB" b="0" dirty="0"/>
              <a:t>Carsten </a:t>
            </a:r>
            <a:r>
              <a:rPr lang="en-GB" b="0" dirty="0" err="1"/>
              <a:t>Detken</a:t>
            </a:r>
            <a:endParaRPr lang="en-GB" b="0" dirty="0"/>
          </a:p>
          <a:p>
            <a:pPr algn="ctr" eaLnBrk="1" hangingPunct="1">
              <a:spcBef>
                <a:spcPts val="0"/>
              </a:spcBef>
              <a:defRPr/>
            </a:pPr>
            <a:r>
              <a:rPr lang="en-GB" b="0" dirty="0"/>
              <a:t>Head, Financial Stability Surveillance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GB" b="0" dirty="0"/>
              <a:t>Directorate General </a:t>
            </a:r>
            <a:r>
              <a:rPr lang="en-GB" b="0" dirty="0" err="1"/>
              <a:t>Macroprudential</a:t>
            </a:r>
            <a:r>
              <a:rPr lang="en-GB" b="0" dirty="0"/>
              <a:t> Policy and Financial Stability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GB" b="0" dirty="0"/>
              <a:t>European Central Bank</a:t>
            </a:r>
            <a:br>
              <a:rPr lang="en-GB" b="0" dirty="0"/>
            </a:br>
            <a:endParaRPr lang="en-GB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Chart 34"/>
          <p:cNvGraphicFramePr>
            <a:graphicFrameLocks noGrp="1"/>
          </p:cNvGraphicFramePr>
          <p:nvPr/>
        </p:nvGraphicFramePr>
        <p:xfrm>
          <a:off x="70297" y="1882775"/>
          <a:ext cx="5036691" cy="4769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5059" name="Picture 2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7675" y="1303338"/>
            <a:ext cx="3292475" cy="2522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060" name="Picture 2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175" y="3879850"/>
            <a:ext cx="3582988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5035550" y="484188"/>
            <a:ext cx="375761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spcBef>
                <a:spcPts val="700"/>
              </a:spcBef>
              <a:buClr>
                <a:srgbClr val="003399"/>
              </a:buClr>
              <a:buSzPct val="100000"/>
              <a:buChar char="•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rgbClr val="003399"/>
              </a:buClr>
              <a:buSzPct val="100000"/>
              <a:buChar char="–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rgbClr val="003399"/>
              </a:buClr>
              <a:buSzPct val="100000"/>
              <a:buChar char="•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rgbClr val="003399"/>
              </a:buClr>
              <a:buSzPct val="100000"/>
              <a:buChar char="–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rgbClr val="003399"/>
              </a:buClr>
              <a:buSzPct val="100000"/>
              <a:buChar char="•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3399"/>
              </a:buClr>
              <a:buSzPct val="100000"/>
              <a:buChar char="•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3399"/>
              </a:buClr>
              <a:buSzPct val="100000"/>
              <a:buChar char="•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3399"/>
              </a:buClr>
              <a:buSzPct val="100000"/>
              <a:buChar char="•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3399"/>
              </a:buClr>
              <a:buSzPct val="100000"/>
              <a:buChar char="•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en-US" sz="16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Sectoral</a:t>
            </a:r>
            <a:r>
              <a:rPr lang="en-US" altLang="en-US" sz="16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geographical breakdown of </a:t>
            </a:r>
            <a:r>
              <a:rPr lang="en-US" altLang="en-US" sz="16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non-bank </a:t>
            </a:r>
            <a:r>
              <a:rPr lang="en-US" altLang="en-US" sz="16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</a:p>
        </p:txBody>
      </p:sp>
      <p:sp>
        <p:nvSpPr>
          <p:cNvPr id="24" name="TextBox 23"/>
          <p:cNvSpPr txBox="1"/>
          <p:nvPr/>
        </p:nvSpPr>
        <p:spPr bwMode="auto">
          <a:xfrm>
            <a:off x="6627813" y="1120775"/>
            <a:ext cx="1090612" cy="33813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45719" tIns="45719" rIns="45719" bIns="45719" spcCol="38100">
            <a:spAutoFit/>
          </a:bodyPr>
          <a:lstStyle/>
          <a:p>
            <a:pPr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MMF 4%</a:t>
            </a:r>
          </a:p>
        </p:txBody>
      </p:sp>
      <p:sp>
        <p:nvSpPr>
          <p:cNvPr id="15" name="Shape 181"/>
          <p:cNvSpPr>
            <a:spLocks noGrp="1"/>
          </p:cNvSpPr>
          <p:nvPr>
            <p:ph type="sldNum" sz="quarter" idx="10"/>
          </p:nvPr>
        </p:nvSpPr>
        <p:spPr>
          <a:xfrm>
            <a:off x="4357688" y="6477000"/>
            <a:ext cx="414337" cy="127000"/>
          </a:xfrm>
          <a:ln w="12700">
            <a:miter lim="400000"/>
          </a:ln>
          <a:extLst>
            <a:ext uri="{C572A759-6A51-4108-AA02-DFA0A04FC94B}"/>
          </a:extLst>
        </p:spPr>
        <p:txBody>
          <a:bodyPr>
            <a:normAutofit fontScale="55000" lnSpcReduction="20000"/>
          </a:bodyPr>
          <a:lstStyle/>
          <a:p>
            <a:pPr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fld id="{BE2D4BBB-69BE-4FB0-A954-E86CAFACFA1A}" type="slidenum">
              <a:rPr sz="1800" kern="0">
                <a:solidFill>
                  <a:srgbClr val="000000"/>
                </a:solidFill>
                <a:ea typeface="Arial"/>
                <a:sym typeface="Arial"/>
              </a:rPr>
              <a:pPr>
                <a:spcBef>
                  <a:spcPts val="0"/>
                </a:spcBef>
                <a:defRPr sz="1800">
                  <a:solidFill>
                    <a:srgbClr val="000000"/>
                  </a:solidFill>
                </a:defRPr>
              </a:pPr>
              <a:t>2</a:t>
            </a:fld>
            <a:endParaRPr sz="1800" kern="0" dirty="0">
              <a:solidFill>
                <a:srgbClr val="000000"/>
              </a:solidFill>
              <a:ea typeface="Arial"/>
              <a:sym typeface="Arial"/>
            </a:endParaRPr>
          </a:p>
        </p:txBody>
      </p:sp>
      <p:sp>
        <p:nvSpPr>
          <p:cNvPr id="45064" name="Text Placeholder 15"/>
          <p:cNvSpPr txBox="1">
            <a:spLocks/>
          </p:cNvSpPr>
          <p:nvPr/>
        </p:nvSpPr>
        <p:spPr bwMode="auto">
          <a:xfrm>
            <a:off x="68263" y="77788"/>
            <a:ext cx="92519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buChar char="–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ts val="700"/>
              </a:spcBef>
              <a:buClr>
                <a:srgbClr val="003399"/>
              </a:buClr>
              <a:buFontTx/>
              <a:buNone/>
            </a:pPr>
            <a:endParaRPr lang="en-US" altLang="en-US" sz="1800">
              <a:solidFill>
                <a:schemeClr val="bg1"/>
              </a:solidFill>
              <a:ea typeface="Avenir Roman"/>
              <a:cs typeface="Avenir Roman"/>
              <a:sym typeface="Arial" pitchFamily="34" charset="0"/>
            </a:endParaRPr>
          </a:p>
        </p:txBody>
      </p:sp>
      <p:sp>
        <p:nvSpPr>
          <p:cNvPr id="18" name="Text Placeholder 20"/>
          <p:cNvSpPr txBox="1">
            <a:spLocks/>
          </p:cNvSpPr>
          <p:nvPr/>
        </p:nvSpPr>
        <p:spPr>
          <a:xfrm>
            <a:off x="539750" y="6065838"/>
            <a:ext cx="4321175" cy="649287"/>
          </a:xfrm>
          <a:prstGeom prst="rect">
            <a:avLst/>
          </a:prstGeom>
        </p:spPr>
        <p:txBody>
          <a:bodyPr/>
          <a:lstStyle>
            <a:lvl1pPr marL="298450" indent="-29845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6900" indent="-296863" algn="l" rtl="0" eaLnBrk="1" fontAlgn="base" hangingPunct="1">
              <a:spcBef>
                <a:spcPct val="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-315913" algn="l" rtl="0" eaLnBrk="1" fontAlgn="base" hangingPunct="1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219200" indent="-303213" algn="l" rtl="0" eaLnBrk="1" fontAlgn="base" hangingPunct="1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524000" indent="-303213" algn="l" rtl="0" eaLnBrk="1" fontAlgn="base" hangingPunct="1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5pPr>
            <a:lvl6pPr marL="1981200" indent="-303213" algn="l" rtl="0" eaLnBrk="1" fontAlgn="base" hangingPunct="1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6pPr>
            <a:lvl7pPr marL="2438400" indent="-303213" algn="l" rtl="0" eaLnBrk="1" fontAlgn="base" hangingPunct="1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7pPr>
            <a:lvl8pPr marL="2895600" indent="-303213" algn="l" rtl="0" eaLnBrk="1" fontAlgn="base" hangingPunct="1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8pPr>
            <a:lvl9pPr marL="3352800" indent="-303213" algn="l" rtl="0" eaLnBrk="1" fontAlgn="base" hangingPunct="1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endParaRPr lang="en-GB" sz="1000" kern="0" dirty="0"/>
          </a:p>
        </p:txBody>
      </p:sp>
      <p:sp>
        <p:nvSpPr>
          <p:cNvPr id="45066" name="Text Placeholder 15"/>
          <p:cNvSpPr txBox="1">
            <a:spLocks/>
          </p:cNvSpPr>
          <p:nvPr/>
        </p:nvSpPr>
        <p:spPr bwMode="auto">
          <a:xfrm>
            <a:off x="80963" y="26988"/>
            <a:ext cx="95043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buChar char="–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ts val="700"/>
              </a:spcBef>
              <a:buClr>
                <a:srgbClr val="003399"/>
              </a:buClr>
              <a:buFontTx/>
              <a:buNone/>
            </a:pPr>
            <a:r>
              <a:rPr lang="en-US" altLang="en-US" sz="2400">
                <a:solidFill>
                  <a:schemeClr val="bg1"/>
                </a:solidFill>
                <a:ea typeface="Avenir Roman"/>
                <a:cs typeface="Avenir Roman"/>
                <a:sym typeface="Arial" pitchFamily="34" charset="0"/>
              </a:rPr>
              <a:t> </a:t>
            </a:r>
            <a:r>
              <a:rPr lang="en-US" altLang="en-US" sz="2400" b="1">
                <a:solidFill>
                  <a:schemeClr val="bg1"/>
                </a:solidFill>
                <a:ea typeface="Avenir Roman"/>
                <a:cs typeface="Avenir Roman"/>
                <a:sym typeface="Arial" pitchFamily="34" charset="0"/>
              </a:rPr>
              <a:t>A growing sector in the euro area …</a:t>
            </a:r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80963" y="1054100"/>
            <a:ext cx="42037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spcBef>
                <a:spcPts val="700"/>
              </a:spcBef>
              <a:buClr>
                <a:srgbClr val="003399"/>
              </a:buClr>
              <a:buSzPct val="100000"/>
              <a:buChar char="•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rgbClr val="003399"/>
              </a:buClr>
              <a:buSzPct val="100000"/>
              <a:buChar char="–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rgbClr val="003399"/>
              </a:buClr>
              <a:buSzPct val="100000"/>
              <a:buChar char="•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rgbClr val="003399"/>
              </a:buClr>
              <a:buSzPct val="100000"/>
              <a:buChar char="–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rgbClr val="003399"/>
              </a:buClr>
              <a:buSzPct val="100000"/>
              <a:buChar char="•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3399"/>
              </a:buClr>
              <a:buSzPct val="100000"/>
              <a:buChar char="•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3399"/>
              </a:buClr>
              <a:buSzPct val="100000"/>
              <a:buChar char="•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3399"/>
              </a:buClr>
              <a:buSzPct val="100000"/>
              <a:buChar char="•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3399"/>
              </a:buClr>
              <a:buSzPct val="100000"/>
              <a:buChar char="•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en-US" sz="18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Growth in bank and </a:t>
            </a:r>
            <a:r>
              <a:rPr lang="en-US" altLang="en-US" sz="18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non-bank financial </a:t>
            </a:r>
            <a:r>
              <a:rPr lang="en-US" altLang="en-US" sz="18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 since 2010 </a:t>
            </a:r>
            <a:r>
              <a:rPr lang="en-US" altLang="en-US" sz="18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 to Q3 ’15</a:t>
            </a:r>
            <a:endParaRPr lang="en-US" altLang="en-US" sz="1800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en-US" sz="1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(index of notional stocks</a:t>
            </a:r>
            <a:r>
              <a:rPr lang="en-US" altLang="en-US" sz="1400" dirty="0">
                <a:solidFill>
                  <a:schemeClr val="accent6"/>
                </a:solidFill>
                <a:cs typeface="Avenir Roman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02088" y="1882775"/>
            <a:ext cx="1716087" cy="92392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45719" tIns="45719" rIns="45719" bIns="45719" spcCol="38100">
            <a:spAutoFit/>
          </a:bodyPr>
          <a:lstStyle/>
          <a:p>
            <a:pPr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Non-MMF </a:t>
            </a:r>
          </a:p>
          <a:p>
            <a:pPr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investment </a:t>
            </a:r>
          </a:p>
          <a:p>
            <a:pPr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funds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998913" y="2990850"/>
            <a:ext cx="1714500" cy="6461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45719" tIns="45719" rIns="45719" bIns="45719" spcCol="38100">
            <a:spAutoFit/>
          </a:bodyPr>
          <a:lstStyle/>
          <a:p>
            <a:pPr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Shadow </a:t>
            </a:r>
          </a:p>
          <a:p>
            <a:pPr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banks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003675" y="4133850"/>
            <a:ext cx="1714500" cy="36830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45719" tIns="45719" rIns="45719" bIns="45719" spcCol="38100">
            <a:spAutoFit/>
          </a:bodyPr>
          <a:lstStyle/>
          <a:p>
            <a:pPr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bg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Banks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956050" y="5440363"/>
            <a:ext cx="1063625" cy="36988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45719" tIns="45719" rIns="45719" bIns="45719" spcCol="38100">
            <a:spAutoFit/>
          </a:bodyPr>
          <a:lstStyle/>
          <a:p>
            <a:pPr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FVCs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973513" y="4754563"/>
            <a:ext cx="1062037" cy="36830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45719" tIns="45719" rIns="45719" bIns="45719" spcCol="38100">
            <a:spAutoFit/>
          </a:bodyPr>
          <a:lstStyle/>
          <a:p>
            <a:pPr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MMFs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73913" y="1882775"/>
            <a:ext cx="1089025" cy="83185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45719" tIns="45719" rIns="45719" bIns="45719" spcCol="38100">
            <a:spAutoFit/>
          </a:bodyPr>
          <a:lstStyle/>
          <a:p>
            <a:pPr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Non-MMF investment funds 38%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083300" y="2560638"/>
            <a:ext cx="1090613" cy="58420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45719" tIns="45719" rIns="45719" bIns="45719" spcCol="38100">
            <a:spAutoFit/>
          </a:bodyPr>
          <a:lstStyle/>
          <a:p>
            <a:pPr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Residual</a:t>
            </a:r>
          </a:p>
          <a:p>
            <a:pPr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51%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405563" y="1474788"/>
            <a:ext cx="1090612" cy="58420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45719" tIns="45719" rIns="45719" bIns="45719" spcCol="38100">
            <a:spAutoFit/>
          </a:bodyPr>
          <a:lstStyle/>
          <a:p>
            <a:pPr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FVC</a:t>
            </a:r>
          </a:p>
          <a:p>
            <a:pPr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  7%</a:t>
            </a:r>
          </a:p>
        </p:txBody>
      </p:sp>
      <p:grpSp>
        <p:nvGrpSpPr>
          <p:cNvPr id="45076" name="Group 4"/>
          <p:cNvGrpSpPr>
            <a:grpSpLocks/>
          </p:cNvGrpSpPr>
          <p:nvPr/>
        </p:nvGrpSpPr>
        <p:grpSpPr bwMode="auto">
          <a:xfrm>
            <a:off x="5713413" y="3357563"/>
            <a:ext cx="2852737" cy="1858962"/>
            <a:chOff x="5713413" y="3357563"/>
            <a:chExt cx="2852737" cy="1858365"/>
          </a:xfrm>
        </p:grpSpPr>
        <p:cxnSp>
          <p:nvCxnSpPr>
            <p:cNvPr id="9" name="Straight Arrow Connector 8"/>
            <p:cNvCxnSpPr/>
            <p:nvPr/>
          </p:nvCxnSpPr>
          <p:spPr bwMode="auto">
            <a:xfrm flipH="1">
              <a:off x="6083300" y="3357563"/>
              <a:ext cx="144463" cy="1506053"/>
            </a:xfrm>
            <a:prstGeom prst="straightConnector1">
              <a:avLst/>
            </a:prstGeom>
            <a:noFill/>
            <a:ln w="25400" cap="flat">
              <a:solidFill>
                <a:srgbClr val="003399"/>
              </a:solidFill>
              <a:prstDash val="solid"/>
              <a:bevel/>
              <a:tailEnd type="arrow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46" name="Straight Arrow Connector 45"/>
            <p:cNvCxnSpPr/>
            <p:nvPr/>
          </p:nvCxnSpPr>
          <p:spPr bwMode="auto">
            <a:xfrm flipH="1">
              <a:off x="5713413" y="3357563"/>
              <a:ext cx="514350" cy="936324"/>
            </a:xfrm>
            <a:prstGeom prst="straightConnector1">
              <a:avLst/>
            </a:prstGeom>
            <a:noFill/>
            <a:ln w="25400" cap="flat">
              <a:solidFill>
                <a:srgbClr val="003399"/>
              </a:solidFill>
              <a:prstDash val="solid"/>
              <a:bevel/>
              <a:tailEnd type="arrow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8" name="TextBox 7"/>
            <p:cNvSpPr txBox="1"/>
            <p:nvPr/>
          </p:nvSpPr>
          <p:spPr bwMode="auto">
            <a:xfrm>
              <a:off x="6330950" y="4292300"/>
              <a:ext cx="2235200" cy="923628"/>
            </a:xfrm>
            <a:prstGeom prst="rect">
              <a:avLst/>
            </a:pr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spcFirstLastPara="1" lIns="45719" tIns="45719" rIns="45719" bIns="45719" spcCol="38100">
              <a:spAutoFit/>
            </a:bodyPr>
            <a:lstStyle/>
            <a:p>
              <a:pPr fontAlgn="auto" latinLnBrk="1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dirty="0">
                  <a:solidFill>
                    <a:schemeClr val="accent2"/>
                  </a:solidFill>
                  <a:latin typeface="Arial"/>
                  <a:ea typeface="Arial"/>
                  <a:cs typeface="Arial"/>
                  <a:sym typeface="Arial"/>
                </a:rPr>
                <a:t>Residual</a:t>
              </a:r>
            </a:p>
            <a:p>
              <a:pPr fontAlgn="auto" latinLnBrk="1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dirty="0">
                  <a:solidFill>
                    <a:srgbClr val="00B050"/>
                  </a:solidFill>
                  <a:latin typeface="Arial"/>
                  <a:ea typeface="Arial"/>
                  <a:cs typeface="Arial"/>
                  <a:sym typeface="Arial"/>
                </a:rPr>
                <a:t>FVCs</a:t>
              </a:r>
              <a:r>
                <a:rPr lang="en-GB" dirty="0">
                  <a:latin typeface="Arial"/>
                  <a:ea typeface="Arial"/>
                  <a:cs typeface="Arial"/>
                  <a:sym typeface="Arial"/>
                </a:rPr>
                <a:t> </a:t>
              </a:r>
            </a:p>
            <a:p>
              <a:pPr fontAlgn="auto" latinLnBrk="1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dirty="0">
                  <a:solidFill>
                    <a:srgbClr val="C00000"/>
                  </a:solidFill>
                  <a:latin typeface="Arial"/>
                  <a:ea typeface="Arial"/>
                  <a:cs typeface="Arial"/>
                  <a:sym typeface="Arial"/>
                </a:rPr>
                <a:t>Investment funds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6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474663" y="642938"/>
            <a:ext cx="4102100" cy="893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spcBef>
                <a:spcPts val="700"/>
              </a:spcBef>
              <a:buClr>
                <a:srgbClr val="003399"/>
              </a:buClr>
              <a:buSzPct val="100000"/>
              <a:buChar char="•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rgbClr val="003399"/>
              </a:buClr>
              <a:buSzPct val="100000"/>
              <a:buChar char="–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rgbClr val="003399"/>
              </a:buClr>
              <a:buSzPct val="100000"/>
              <a:buChar char="•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rgbClr val="003399"/>
              </a:buClr>
              <a:buSzPct val="100000"/>
              <a:buChar char="–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rgbClr val="003399"/>
              </a:buClr>
              <a:buSzPct val="100000"/>
              <a:buChar char="•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3399"/>
              </a:buClr>
              <a:buSzPct val="100000"/>
              <a:buChar char="•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3399"/>
              </a:buClr>
              <a:buSzPct val="100000"/>
              <a:buChar char="•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3399"/>
              </a:buClr>
              <a:buSzPct val="100000"/>
              <a:buChar char="•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3399"/>
              </a:buClr>
              <a:buSzPct val="100000"/>
              <a:buChar char="•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en-US" sz="18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 sheet of non-bank financial sector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en-US" sz="18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(narrow shadow bank </a:t>
            </a:r>
            <a:r>
              <a:rPr lang="en-US" altLang="en-US" sz="1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r>
              <a:rPr lang="en-US" altLang="en-US" sz="18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18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Shape 181"/>
          <p:cNvSpPr>
            <a:spLocks noGrp="1"/>
          </p:cNvSpPr>
          <p:nvPr>
            <p:ph type="sldNum" sz="quarter" idx="10"/>
          </p:nvPr>
        </p:nvSpPr>
        <p:spPr>
          <a:ln w="12700">
            <a:miter lim="400000"/>
          </a:ln>
          <a:extLst>
            <a:ext uri="{C572A759-6A51-4108-AA02-DFA0A04FC94B}"/>
          </a:extLst>
        </p:spPr>
        <p:txBody>
          <a:bodyPr>
            <a:normAutofit fontScale="55000" lnSpcReduction="20000"/>
          </a:bodyPr>
          <a:lstStyle/>
          <a:p>
            <a:pPr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fld id="{F77DB4F8-3580-4F2D-80F9-E900758D8B3E}" type="slidenum">
              <a:rPr sz="1800" kern="0">
                <a:solidFill>
                  <a:srgbClr val="000000"/>
                </a:solidFill>
                <a:ea typeface="Arial"/>
                <a:sym typeface="Arial"/>
              </a:rPr>
              <a:pPr>
                <a:spcBef>
                  <a:spcPts val="0"/>
                </a:spcBef>
                <a:defRPr sz="1800">
                  <a:solidFill>
                    <a:srgbClr val="000000"/>
                  </a:solidFill>
                </a:defRPr>
              </a:pPr>
              <a:t>3</a:t>
            </a:fld>
            <a:endParaRPr sz="1800" kern="0" dirty="0">
              <a:solidFill>
                <a:srgbClr val="000000"/>
              </a:solidFill>
              <a:ea typeface="Arial"/>
              <a:sym typeface="Arial"/>
            </a:endParaRPr>
          </a:p>
        </p:txBody>
      </p:sp>
      <p:sp>
        <p:nvSpPr>
          <p:cNvPr id="46084" name="Text Placeholder 15"/>
          <p:cNvSpPr txBox="1">
            <a:spLocks/>
          </p:cNvSpPr>
          <p:nvPr/>
        </p:nvSpPr>
        <p:spPr bwMode="auto">
          <a:xfrm>
            <a:off x="63500" y="0"/>
            <a:ext cx="940435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buChar char="–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ts val="700"/>
              </a:spcBef>
              <a:buClr>
                <a:srgbClr val="003399"/>
              </a:buClr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ea typeface="Avenir Roman"/>
                <a:cs typeface="Avenir Roman"/>
                <a:sym typeface="Arial" pitchFamily="34" charset="0"/>
              </a:rPr>
              <a:t>Supports real economic activity in and outside the euro area...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003800" y="6021388"/>
            <a:ext cx="3887788" cy="246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buChar char="–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600" b="1">
              <a:solidFill>
                <a:schemeClr val="accent1"/>
              </a:solidFill>
              <a:ea typeface="Avenir Roman"/>
              <a:cs typeface="Avenir Roman"/>
              <a:sym typeface="Arial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600" b="1">
              <a:solidFill>
                <a:schemeClr val="accent1"/>
              </a:solidFill>
              <a:ea typeface="Avenir Roman"/>
              <a:cs typeface="Avenir Roman"/>
              <a:sym typeface="Arial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600" b="1">
              <a:solidFill>
                <a:schemeClr val="accent1"/>
              </a:solidFill>
              <a:ea typeface="Avenir Roman"/>
              <a:cs typeface="Avenir Roman"/>
              <a:sym typeface="Arial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600" b="1">
              <a:solidFill>
                <a:schemeClr val="accent1"/>
              </a:solidFill>
              <a:ea typeface="Avenir Roman"/>
              <a:cs typeface="Avenir Roman"/>
              <a:sym typeface="Arial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600" b="1">
              <a:solidFill>
                <a:schemeClr val="accent1"/>
              </a:solidFill>
              <a:ea typeface="Avenir Roman"/>
              <a:cs typeface="Avenir Roman"/>
              <a:sym typeface="Arial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600" b="1">
              <a:solidFill>
                <a:schemeClr val="accent1"/>
              </a:solidFill>
              <a:ea typeface="Avenir Roman"/>
              <a:cs typeface="Avenir Roman"/>
              <a:sym typeface="Arial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600" b="1">
              <a:solidFill>
                <a:schemeClr val="accent1"/>
              </a:solidFill>
              <a:ea typeface="Avenir Roman"/>
              <a:cs typeface="Avenir Roman"/>
              <a:sym typeface="Arial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5203825" y="4292600"/>
            <a:ext cx="3887788" cy="337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buChar char="–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600" b="1">
              <a:solidFill>
                <a:schemeClr val="accent1"/>
              </a:solidFill>
              <a:ea typeface="Avenir Roman"/>
              <a:cs typeface="Avenir Roman"/>
              <a:sym typeface="Arial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1">
                <a:solidFill>
                  <a:schemeClr val="accent1"/>
                </a:solidFill>
                <a:ea typeface="Avenir Roman"/>
                <a:cs typeface="Avenir Roman"/>
                <a:sym typeface="Arial" pitchFamily="34" charset="0"/>
              </a:rPr>
              <a:t>EUR 2.3 trillion of credit given to the euro area non-financial sector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i="1">
                <a:solidFill>
                  <a:schemeClr val="accent1"/>
                </a:solidFill>
                <a:ea typeface="Avenir Roman"/>
                <a:cs typeface="Avenir Roman"/>
                <a:sym typeface="Arial" pitchFamily="34" charset="0"/>
              </a:rPr>
              <a:t>(equivalent to 15% of bank credit)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600" b="1">
              <a:solidFill>
                <a:schemeClr val="accent1"/>
              </a:solidFill>
              <a:ea typeface="Avenir Roman"/>
              <a:cs typeface="Avenir Roman"/>
              <a:sym typeface="Arial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1">
                <a:solidFill>
                  <a:schemeClr val="accent1"/>
                </a:solidFill>
                <a:ea typeface="Avenir Roman"/>
                <a:cs typeface="Avenir Roman"/>
                <a:sym typeface="Arial" pitchFamily="34" charset="0"/>
              </a:rPr>
              <a:t>… of which EUR 1.3 trillion in credit to non-financial corporates and households alone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600" b="1">
              <a:solidFill>
                <a:schemeClr val="accent1"/>
              </a:solidFill>
              <a:ea typeface="Avenir Roman"/>
              <a:cs typeface="Avenir Roman"/>
              <a:sym typeface="Arial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600" b="1">
              <a:solidFill>
                <a:schemeClr val="accent1"/>
              </a:solidFill>
              <a:ea typeface="Avenir Roman"/>
              <a:cs typeface="Avenir Roman"/>
              <a:sym typeface="Arial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600" b="1">
              <a:solidFill>
                <a:schemeClr val="accent1"/>
              </a:solidFill>
              <a:ea typeface="Avenir Roman"/>
              <a:cs typeface="Avenir Roman"/>
              <a:sym typeface="Arial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600" b="1">
              <a:solidFill>
                <a:schemeClr val="accent1"/>
              </a:solidFill>
              <a:ea typeface="Avenir Roman"/>
              <a:cs typeface="Avenir Roman"/>
              <a:sym typeface="Arial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600" b="1">
              <a:solidFill>
                <a:schemeClr val="accent1"/>
              </a:solidFill>
              <a:ea typeface="Avenir Roman"/>
              <a:cs typeface="Avenir Roman"/>
              <a:sym typeface="Arial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600" b="1">
              <a:solidFill>
                <a:schemeClr val="accent1"/>
              </a:solidFill>
              <a:ea typeface="Avenir Roman"/>
              <a:cs typeface="Avenir Roman"/>
              <a:sym typeface="Arial" pitchFamily="34" charset="0"/>
            </a:endParaRP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5127625" y="1044575"/>
            <a:ext cx="3919538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spcBef>
                <a:spcPts val="700"/>
              </a:spcBef>
              <a:buClr>
                <a:srgbClr val="003399"/>
              </a:buClr>
              <a:buSzPct val="100000"/>
              <a:buChar char="•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 eaLnBrk="0" hangingPunct="0">
              <a:spcBef>
                <a:spcPts val="700"/>
              </a:spcBef>
              <a:buClr>
                <a:srgbClr val="003399"/>
              </a:buClr>
              <a:buSzPct val="100000"/>
              <a:buChar char="–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 eaLnBrk="0" hangingPunct="0">
              <a:spcBef>
                <a:spcPts val="700"/>
              </a:spcBef>
              <a:buClr>
                <a:srgbClr val="003399"/>
              </a:buClr>
              <a:buSzPct val="100000"/>
              <a:buChar char="•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 eaLnBrk="0" hangingPunct="0">
              <a:spcBef>
                <a:spcPts val="700"/>
              </a:spcBef>
              <a:buClr>
                <a:srgbClr val="003399"/>
              </a:buClr>
              <a:buSzPct val="100000"/>
              <a:buChar char="–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 eaLnBrk="0" hangingPunct="0">
              <a:spcBef>
                <a:spcPts val="700"/>
              </a:spcBef>
              <a:buClr>
                <a:srgbClr val="003399"/>
              </a:buClr>
              <a:buSzPct val="100000"/>
              <a:buChar char="•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3399"/>
              </a:buClr>
              <a:buSzPct val="100000"/>
              <a:buChar char="•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3399"/>
              </a:buClr>
              <a:buSzPct val="100000"/>
              <a:buChar char="•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3399"/>
              </a:buClr>
              <a:buSzPct val="100000"/>
              <a:buChar char="•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3399"/>
              </a:buClr>
              <a:buSzPct val="100000"/>
              <a:buChar char="•"/>
              <a:defRPr sz="2200">
                <a:solidFill>
                  <a:srgbClr val="003399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en-US" sz="1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 provision </a:t>
            </a:r>
            <a:r>
              <a:rPr lang="en-US" altLang="en-US" sz="14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euro area non-financial sector by </a:t>
            </a:r>
            <a:r>
              <a:rPr lang="en-US" altLang="en-US" sz="1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 area shadow banks </a:t>
            </a:r>
            <a:endParaRPr lang="en-US" altLang="en-US" sz="1400" b="1" dirty="0" smtClean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en-US" sz="14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narrow definition</a:t>
            </a:r>
            <a:r>
              <a:rPr lang="en-US" altLang="en-US" sz="14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14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8056563" y="1831975"/>
            <a:ext cx="1265237" cy="73818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45719" tIns="45719" rIns="45719" bIns="45719" spcCol="38100">
            <a:spAutoFit/>
          </a:bodyPr>
          <a:lstStyle/>
          <a:p>
            <a:pPr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Government </a:t>
            </a:r>
          </a:p>
          <a:p>
            <a:pPr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debt </a:t>
            </a:r>
          </a:p>
          <a:p>
            <a:pPr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securities</a:t>
            </a:r>
          </a:p>
        </p:txBody>
      </p:sp>
      <p:sp>
        <p:nvSpPr>
          <p:cNvPr id="18" name="TextBox 17"/>
          <p:cNvSpPr txBox="1"/>
          <p:nvPr/>
        </p:nvSpPr>
        <p:spPr bwMode="auto">
          <a:xfrm>
            <a:off x="7913688" y="2516188"/>
            <a:ext cx="1322387" cy="5238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45719" tIns="45719" rIns="45719" bIns="45719" spcCol="38100">
            <a:spAutoFit/>
          </a:bodyPr>
          <a:lstStyle/>
          <a:p>
            <a:pPr algn="ctr"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NFC debt </a:t>
            </a:r>
          </a:p>
          <a:p>
            <a:pPr algn="ctr"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securities</a:t>
            </a:r>
          </a:p>
        </p:txBody>
      </p:sp>
      <p:sp>
        <p:nvSpPr>
          <p:cNvPr id="19" name="TextBox 18"/>
          <p:cNvSpPr txBox="1"/>
          <p:nvPr/>
        </p:nvSpPr>
        <p:spPr bwMode="auto">
          <a:xfrm>
            <a:off x="8050213" y="3182938"/>
            <a:ext cx="954087" cy="29686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45719" tIns="45719" rIns="45719" bIns="45719" spcCol="38100">
            <a:spAutoFit/>
          </a:bodyPr>
          <a:lstStyle/>
          <a:p>
            <a:pPr algn="ctr"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Loans</a:t>
            </a:r>
          </a:p>
        </p:txBody>
      </p:sp>
      <p:sp>
        <p:nvSpPr>
          <p:cNvPr id="13" name="Right Brace 12"/>
          <p:cNvSpPr/>
          <p:nvPr/>
        </p:nvSpPr>
        <p:spPr bwMode="auto">
          <a:xfrm>
            <a:off x="4148138" y="3016250"/>
            <a:ext cx="46037" cy="498475"/>
          </a:xfrm>
          <a:prstGeom prst="rightBrace">
            <a:avLst/>
          </a:prstGeom>
          <a:noFill/>
          <a:ln w="25400" cap="flat">
            <a:solidFill>
              <a:srgbClr val="003399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91439" tIns="45719" rIns="91439" bIns="45719" spcCol="38100"/>
          <a:lstStyle/>
          <a:p>
            <a:pPr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000000"/>
              </a:solidFill>
              <a:latin typeface="+mn-lt"/>
              <a:cs typeface="+mn-cs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4225925" y="2932113"/>
            <a:ext cx="731838" cy="295275"/>
          </a:xfrm>
          <a:prstGeom prst="straightConnector1">
            <a:avLst/>
          </a:prstGeom>
          <a:noFill/>
          <a:ln w="25400" cap="flat">
            <a:solidFill>
              <a:srgbClr val="003399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1" name="Rectangle 30"/>
          <p:cNvSpPr/>
          <p:nvPr/>
        </p:nvSpPr>
        <p:spPr bwMode="auto">
          <a:xfrm>
            <a:off x="4949825" y="919163"/>
            <a:ext cx="4152900" cy="2941637"/>
          </a:xfrm>
          <a:prstGeom prst="rect">
            <a:avLst/>
          </a:prstGeom>
          <a:noFill/>
          <a:ln w="25400" cap="flat">
            <a:solidFill>
              <a:schemeClr val="accent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45719" tIns="45719" rIns="45719" bIns="45719" spcCol="38100" anchor="ctr">
            <a:spAutoFit/>
          </a:bodyPr>
          <a:lstStyle/>
          <a:p>
            <a:pPr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58585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6094" name="Picture 4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1357313"/>
            <a:ext cx="4365625" cy="334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6095" name="Group 41"/>
          <p:cNvGrpSpPr>
            <a:grpSpLocks/>
          </p:cNvGrpSpPr>
          <p:nvPr/>
        </p:nvGrpSpPr>
        <p:grpSpPr bwMode="auto">
          <a:xfrm>
            <a:off x="866775" y="1685925"/>
            <a:ext cx="3476625" cy="3016250"/>
            <a:chOff x="866133" y="3332699"/>
            <a:chExt cx="3477990" cy="3017086"/>
          </a:xfrm>
        </p:grpSpPr>
        <p:grpSp>
          <p:nvGrpSpPr>
            <p:cNvPr id="46101" name="Group 38"/>
            <p:cNvGrpSpPr>
              <a:grpSpLocks/>
            </p:cNvGrpSpPr>
            <p:nvPr/>
          </p:nvGrpSpPr>
          <p:grpSpPr bwMode="auto">
            <a:xfrm>
              <a:off x="1971467" y="3332699"/>
              <a:ext cx="2097911" cy="2494654"/>
              <a:chOff x="1971467" y="3332699"/>
              <a:chExt cx="2097911" cy="2494654"/>
            </a:xfrm>
          </p:grpSpPr>
          <p:grpSp>
            <p:nvGrpSpPr>
              <p:cNvPr id="46104" name="Group 9"/>
              <p:cNvGrpSpPr>
                <a:grpSpLocks/>
              </p:cNvGrpSpPr>
              <p:nvPr/>
            </p:nvGrpSpPr>
            <p:grpSpPr bwMode="auto">
              <a:xfrm>
                <a:off x="3289609" y="3332699"/>
                <a:ext cx="779769" cy="2494654"/>
                <a:chOff x="2906148" y="3332699"/>
                <a:chExt cx="779769" cy="2494654"/>
              </a:xfrm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2990319" y="4618930"/>
                  <a:ext cx="576488" cy="30806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spcFirstLastPara="1" lIns="45719" tIns="45719" rIns="45719" bIns="45719" spcCol="38100">
                  <a:spAutoFit/>
                </a:bodyPr>
                <a:lstStyle/>
                <a:p>
                  <a:pPr fontAlgn="auto" latinLnBrk="1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GB" sz="1400" dirty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Debt</a:t>
                  </a:r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3058608" y="5519293"/>
                  <a:ext cx="576489" cy="30806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spcFirstLastPara="1" lIns="45719" tIns="45719" rIns="45719" bIns="45719" spcCol="38100">
                  <a:spAutoFit/>
                </a:bodyPr>
                <a:lstStyle/>
                <a:p>
                  <a:pPr fontAlgn="auto" latinLnBrk="1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GB" sz="1400" dirty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Debt</a:t>
                  </a: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3012553" y="4082207"/>
                  <a:ext cx="576488" cy="306473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spcFirstLastPara="1" lIns="45719" tIns="45719" rIns="45719" bIns="45719" spcCol="38100">
                  <a:spAutoFit/>
                </a:bodyPr>
                <a:lstStyle/>
                <a:p>
                  <a:pPr fontAlgn="auto" latinLnBrk="1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GB" sz="1400" dirty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Debt</a:t>
                  </a:r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2925205" y="5136599"/>
                  <a:ext cx="719420" cy="30806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spcFirstLastPara="1" lIns="45719" tIns="45719" rIns="45719" bIns="45719" spcCol="38100">
                  <a:spAutoFit/>
                </a:bodyPr>
                <a:lstStyle/>
                <a:p>
                  <a:pPr fontAlgn="auto" latinLnBrk="1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GB" sz="1400" dirty="0">
                      <a:solidFill>
                        <a:schemeClr val="tx1">
                          <a:lumMod val="50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Equity</a:t>
                  </a:r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2964909" y="4425202"/>
                  <a:ext cx="721008" cy="30806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spcFirstLastPara="1" lIns="45719" tIns="45719" rIns="45719" bIns="45719" spcCol="38100">
                  <a:spAutoFit/>
                </a:bodyPr>
                <a:lstStyle/>
                <a:p>
                  <a:pPr fontAlgn="auto" latinLnBrk="1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GB" sz="1400" dirty="0">
                      <a:solidFill>
                        <a:schemeClr val="tx1">
                          <a:lumMod val="50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Equity</a:t>
                  </a:r>
                </a:p>
              </p:txBody>
            </p:sp>
            <p:sp>
              <p:nvSpPr>
                <p:cNvPr id="26" name="TextBox 25"/>
                <p:cNvSpPr txBox="1"/>
                <p:nvPr/>
              </p:nvSpPr>
              <p:spPr>
                <a:xfrm>
                  <a:off x="2906148" y="3799553"/>
                  <a:ext cx="721008" cy="30806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spcFirstLastPara="1" lIns="45719" tIns="45719" rIns="45719" bIns="45719" spcCol="38100">
                  <a:spAutoFit/>
                </a:bodyPr>
                <a:lstStyle/>
                <a:p>
                  <a:pPr fontAlgn="auto" latinLnBrk="1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GB" sz="1400" dirty="0">
                      <a:solidFill>
                        <a:schemeClr val="tx1">
                          <a:lumMod val="50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Equity</a:t>
                  </a:r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2987143" y="3332699"/>
                  <a:ext cx="576488" cy="30806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spcFirstLastPara="1" lIns="45719" tIns="45719" rIns="45719" bIns="45719" spcCol="38100">
                  <a:spAutoFit/>
                </a:bodyPr>
                <a:lstStyle/>
                <a:p>
                  <a:pPr fontAlgn="auto" latinLnBrk="1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GB" sz="1400" dirty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Other</a:t>
                  </a:r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2956968" y="4853945"/>
                  <a:ext cx="574901" cy="30806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spcFirstLastPara="1" lIns="45719" tIns="45719" rIns="45719" bIns="45719" spcCol="38100">
                  <a:spAutoFit/>
                </a:bodyPr>
                <a:lstStyle/>
                <a:p>
                  <a:pPr fontAlgn="auto" latinLnBrk="1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GB" sz="1400" dirty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Loans</a:t>
                  </a:r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2977614" y="4255293"/>
                  <a:ext cx="576488" cy="30806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spcFirstLastPara="1" lIns="45719" tIns="45719" rIns="45719" bIns="45719" spcCol="38100">
                  <a:spAutoFit/>
                </a:bodyPr>
                <a:lstStyle/>
                <a:p>
                  <a:pPr fontAlgn="auto" latinLnBrk="1" hangingPunct="0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GB" sz="1400" dirty="0">
                      <a:solidFill>
                        <a:schemeClr val="bg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Loans</a:t>
                  </a:r>
                </a:p>
              </p:txBody>
            </p:sp>
          </p:grpSp>
          <p:sp>
            <p:nvSpPr>
              <p:cNvPr id="6" name="TextBox 5"/>
              <p:cNvSpPr txBox="1"/>
              <p:nvPr/>
            </p:nvSpPr>
            <p:spPr>
              <a:xfrm>
                <a:off x="1971467" y="3778911"/>
                <a:ext cx="1205386" cy="6462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spcFirstLastPara="1" lIns="45719" tIns="45719" rIns="45719" bIns="45719" spcCol="38100">
                <a:spAutoFit/>
              </a:bodyPr>
              <a:lstStyle/>
              <a:p>
                <a:pPr algn="ctr" fontAlgn="auto" latinLnBrk="1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b="1" dirty="0">
                    <a:solidFill>
                      <a:srgbClr val="008000"/>
                    </a:solidFill>
                    <a:latin typeface="Arial"/>
                    <a:ea typeface="Arial"/>
                    <a:cs typeface="Arial"/>
                    <a:sym typeface="Arial"/>
                  </a:rPr>
                  <a:t>Financial Sector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2087400" y="4441081"/>
                <a:ext cx="1086276" cy="64629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spcFirstLastPara="1" lIns="45719" tIns="45719" rIns="45719" bIns="45719" spcCol="38100">
                <a:spAutoFit/>
              </a:bodyPr>
              <a:lstStyle/>
              <a:p>
                <a:pPr algn="ctr" fontAlgn="auto" latinLnBrk="1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b="1" dirty="0">
                    <a:solidFill>
                      <a:srgbClr val="0070C0"/>
                    </a:solidFill>
                    <a:latin typeface="Arial"/>
                    <a:ea typeface="Arial"/>
                    <a:cs typeface="Arial"/>
                    <a:sym typeface="Arial"/>
                  </a:rPr>
                  <a:t>Non-Fin</a:t>
                </a:r>
              </a:p>
              <a:p>
                <a:pPr algn="ctr" fontAlgn="auto" latinLnBrk="1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b="1" dirty="0">
                    <a:solidFill>
                      <a:srgbClr val="0070C0"/>
                    </a:solidFill>
                    <a:latin typeface="Arial"/>
                    <a:ea typeface="Arial"/>
                    <a:cs typeface="Arial"/>
                    <a:sym typeface="Arial"/>
                  </a:rPr>
                  <a:t>Sector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2054049" y="5422428"/>
                <a:ext cx="1205386" cy="36840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spcFirstLastPara="1" lIns="45719" tIns="45719" rIns="45719" bIns="45719" spcCol="38100">
                <a:spAutoFit/>
              </a:bodyPr>
              <a:lstStyle/>
              <a:p>
                <a:pPr algn="ctr" fontAlgn="auto" latinLnBrk="1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b="1" dirty="0">
                    <a:solidFill>
                      <a:srgbClr val="C00000"/>
                    </a:solidFill>
                    <a:latin typeface="Arial"/>
                    <a:ea typeface="Arial"/>
                    <a:cs typeface="Arial"/>
                    <a:sym typeface="Arial"/>
                  </a:rPr>
                  <a:t>Non-EA</a:t>
                </a: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866133" y="6011554"/>
              <a:ext cx="1349905" cy="3382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spcFirstLastPara="1" lIns="45719" tIns="45719" rIns="45719" bIns="45719" spcCol="38100">
              <a:spAutoFit/>
            </a:bodyPr>
            <a:lstStyle/>
            <a:p>
              <a:pPr algn="ctr" fontAlgn="auto" latinLnBrk="1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dirty="0">
                  <a:solidFill>
                    <a:schemeClr val="tx1">
                      <a:lumMod val="50000"/>
                    </a:schemeClr>
                  </a:solidFill>
                  <a:latin typeface="Times" panose="02020603050405020304" pitchFamily="18" charset="0"/>
                  <a:ea typeface="Arial"/>
                  <a:cs typeface="Times" panose="02020603050405020304" pitchFamily="18" charset="0"/>
                  <a:sym typeface="Arial"/>
                </a:rPr>
                <a:t>Mar-10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994218" y="6011554"/>
              <a:ext cx="1349905" cy="3382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spcFirstLastPara="1" lIns="45719" tIns="45719" rIns="45719" bIns="45719" spcCol="38100">
              <a:spAutoFit/>
            </a:bodyPr>
            <a:lstStyle/>
            <a:p>
              <a:pPr algn="ctr" fontAlgn="auto" latinLnBrk="1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dirty="0">
                  <a:solidFill>
                    <a:schemeClr val="tx1">
                      <a:lumMod val="50000"/>
                    </a:schemeClr>
                  </a:solidFill>
                  <a:latin typeface="Times" panose="02020603050405020304" pitchFamily="18" charset="0"/>
                  <a:ea typeface="Arial"/>
                  <a:cs typeface="Times" panose="02020603050405020304" pitchFamily="18" charset="0"/>
                  <a:sym typeface="Arial"/>
                </a:rPr>
                <a:t>Dec-15</a:t>
              </a:r>
            </a:p>
          </p:txBody>
        </p:sp>
      </p:grpSp>
      <p:sp>
        <p:nvSpPr>
          <p:cNvPr id="4" name="Left Brace 3"/>
          <p:cNvSpPr/>
          <p:nvPr/>
        </p:nvSpPr>
        <p:spPr bwMode="auto">
          <a:xfrm>
            <a:off x="3101975" y="2882900"/>
            <a:ext cx="46038" cy="501650"/>
          </a:xfrm>
          <a:prstGeom prst="leftBrace">
            <a:avLst/>
          </a:prstGeom>
          <a:noFill/>
          <a:ln w="25400" cap="flat">
            <a:solidFill>
              <a:srgbClr val="003399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91439" tIns="45719" rIns="91439" bIns="45719" spcCol="38100"/>
          <a:lstStyle/>
          <a:p>
            <a:pPr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43" name="Left Brace 42"/>
          <p:cNvSpPr/>
          <p:nvPr/>
        </p:nvSpPr>
        <p:spPr bwMode="auto">
          <a:xfrm>
            <a:off x="3124200" y="2152650"/>
            <a:ext cx="46038" cy="674688"/>
          </a:xfrm>
          <a:prstGeom prst="leftBrace">
            <a:avLst/>
          </a:prstGeom>
          <a:noFill/>
          <a:ln w="25400" cap="flat">
            <a:solidFill>
              <a:srgbClr val="008000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91439" tIns="45719" rIns="91439" bIns="45719" spcCol="38100"/>
          <a:lstStyle/>
          <a:p>
            <a:pPr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45" name="Left Brace 44"/>
          <p:cNvSpPr/>
          <p:nvPr/>
        </p:nvSpPr>
        <p:spPr bwMode="auto">
          <a:xfrm>
            <a:off x="3109913" y="3476625"/>
            <a:ext cx="44450" cy="950913"/>
          </a:xfrm>
          <a:prstGeom prst="leftBrace">
            <a:avLst/>
          </a:prstGeom>
          <a:noFill/>
          <a:ln w="25400" cap="flat">
            <a:solidFill>
              <a:srgbClr val="C00000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91439" tIns="45719" rIns="91439" bIns="45719" spcCol="38100"/>
          <a:lstStyle/>
          <a:p>
            <a:pPr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211138" y="4868863"/>
            <a:ext cx="4572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3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1028700" indent="-285750" eaLnBrk="0" hangingPunct="0">
              <a:buChar char="–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1">
                <a:solidFill>
                  <a:schemeClr val="accent1"/>
                </a:solidFill>
              </a:rPr>
              <a:t>Credit to the non-financial sector is only 18% of the balance sheet, due to large holding of:</a:t>
            </a:r>
          </a:p>
          <a:p>
            <a:pPr lvl="1" eaLnBrk="1" hangingPunct="1">
              <a:buFontTx/>
              <a:buChar char="-"/>
            </a:pPr>
            <a:r>
              <a:rPr lang="en-US" altLang="en-US" sz="1600">
                <a:solidFill>
                  <a:schemeClr val="accent1"/>
                </a:solidFill>
              </a:rPr>
              <a:t>Equities</a:t>
            </a:r>
          </a:p>
          <a:p>
            <a:pPr lvl="1" eaLnBrk="1" hangingPunct="1">
              <a:buFontTx/>
              <a:buChar char="-"/>
            </a:pPr>
            <a:r>
              <a:rPr lang="en-US" altLang="en-US" sz="1600">
                <a:solidFill>
                  <a:schemeClr val="accent1"/>
                </a:solidFill>
              </a:rPr>
              <a:t>Securities of the EA financial sector </a:t>
            </a:r>
          </a:p>
          <a:p>
            <a:pPr lvl="1" eaLnBrk="1" hangingPunct="1">
              <a:buFontTx/>
              <a:buChar char="-"/>
            </a:pPr>
            <a:r>
              <a:rPr lang="en-US" altLang="en-US" sz="1600">
                <a:solidFill>
                  <a:schemeClr val="accent1"/>
                </a:solidFill>
              </a:rPr>
              <a:t>Non-euro area assets</a:t>
            </a:r>
          </a:p>
        </p:txBody>
      </p:sp>
      <p:pic>
        <p:nvPicPr>
          <p:cNvPr id="46100" name="Picture 4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7763" y="1492250"/>
            <a:ext cx="3151187" cy="235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81"/>
          <p:cNvSpPr>
            <a:spLocks noGrp="1"/>
          </p:cNvSpPr>
          <p:nvPr>
            <p:ph type="sldNum" sz="quarter" idx="10"/>
          </p:nvPr>
        </p:nvSpPr>
        <p:spPr>
          <a:ln w="12700">
            <a:miter lim="400000"/>
          </a:ln>
          <a:extLst>
            <a:ext uri="{C572A759-6A51-4108-AA02-DFA0A04FC94B}"/>
          </a:extLst>
        </p:spPr>
        <p:txBody>
          <a:bodyPr>
            <a:normAutofit fontScale="55000" lnSpcReduction="20000"/>
          </a:bodyPr>
          <a:lstStyle/>
          <a:p>
            <a:pPr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fld id="{710A8CF1-9036-4E16-95EA-2BF0200CD44D}" type="slidenum">
              <a:rPr sz="1800" kern="0">
                <a:solidFill>
                  <a:srgbClr val="000000"/>
                </a:solidFill>
                <a:ea typeface="Arial"/>
                <a:sym typeface="Arial"/>
              </a:rPr>
              <a:pPr>
                <a:spcBef>
                  <a:spcPts val="0"/>
                </a:spcBef>
                <a:defRPr sz="1800">
                  <a:solidFill>
                    <a:srgbClr val="000000"/>
                  </a:solidFill>
                </a:defRPr>
              </a:pPr>
              <a:t>4</a:t>
            </a:fld>
            <a:endParaRPr sz="1800" kern="0" dirty="0">
              <a:solidFill>
                <a:srgbClr val="000000"/>
              </a:solidFill>
              <a:ea typeface="Arial"/>
              <a:sym typeface="Arial"/>
            </a:endParaRPr>
          </a:p>
        </p:txBody>
      </p:sp>
      <p:sp>
        <p:nvSpPr>
          <p:cNvPr id="47107" name="Text Placeholder 15"/>
          <p:cNvSpPr txBox="1">
            <a:spLocks/>
          </p:cNvSpPr>
          <p:nvPr/>
        </p:nvSpPr>
        <p:spPr bwMode="auto">
          <a:xfrm>
            <a:off x="63500" y="3175"/>
            <a:ext cx="897255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buChar char="–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ts val="700"/>
              </a:spcBef>
              <a:buClr>
                <a:srgbClr val="003399"/>
              </a:buClr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ea typeface="Avenir Roman"/>
                <a:cs typeface="Avenir Roman"/>
                <a:sym typeface="Arial" pitchFamily="34" charset="0"/>
              </a:rPr>
              <a:t>… but also presents risks to financial stability</a:t>
            </a:r>
            <a:endParaRPr lang="en-US" altLang="en-US" sz="2400">
              <a:solidFill>
                <a:schemeClr val="bg1"/>
              </a:solidFill>
              <a:ea typeface="Avenir Roman"/>
              <a:cs typeface="Avenir Roman"/>
              <a:sym typeface="Arial" pitchFamily="34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323528" y="908720"/>
          <a:ext cx="8741614" cy="594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B Default">
  <a:themeElements>
    <a:clrScheme name="ECB default presentation">
      <a:dk1>
        <a:srgbClr val="585858"/>
      </a:dk1>
      <a:lt1>
        <a:srgbClr val="FFFFFF"/>
      </a:lt1>
      <a:dk2>
        <a:srgbClr val="003399"/>
      </a:dk2>
      <a:lt2>
        <a:srgbClr val="BEBEBE"/>
      </a:lt2>
      <a:accent1>
        <a:srgbClr val="003399"/>
      </a:accent1>
      <a:accent2>
        <a:srgbClr val="4078B8"/>
      </a:accent2>
      <a:accent3>
        <a:srgbClr val="000066"/>
      </a:accent3>
      <a:accent4>
        <a:srgbClr val="008080"/>
      </a:accent4>
      <a:accent5>
        <a:srgbClr val="A50021"/>
      </a:accent5>
      <a:accent6>
        <a:srgbClr val="00005C"/>
      </a:accent6>
      <a:hlink>
        <a:srgbClr val="008080"/>
      </a:hlink>
      <a:folHlink>
        <a:srgbClr val="A50021"/>
      </a:folHlink>
    </a:clrScheme>
    <a:fontScheme name="5_Leere Präsentation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-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-64" charset="-128"/>
          </a:defRPr>
        </a:defPPr>
      </a:lstStyle>
    </a:lnDef>
  </a:objectDefaults>
  <a:extraClrSchemeLst>
    <a:extraClrScheme>
      <a:clrScheme name="5_Leere Präsentation 1">
        <a:dk1>
          <a:srgbClr val="585858"/>
        </a:dk1>
        <a:lt1>
          <a:srgbClr val="FFFFFF"/>
        </a:lt1>
        <a:dk2>
          <a:srgbClr val="003399"/>
        </a:dk2>
        <a:lt2>
          <a:srgbClr val="BEBEBE"/>
        </a:lt2>
        <a:accent1>
          <a:srgbClr val="4078B8"/>
        </a:accent1>
        <a:accent2>
          <a:srgbClr val="000066"/>
        </a:accent2>
        <a:accent3>
          <a:srgbClr val="FFFFFF"/>
        </a:accent3>
        <a:accent4>
          <a:srgbClr val="4A4A4A"/>
        </a:accent4>
        <a:accent5>
          <a:srgbClr val="AFBED8"/>
        </a:accent5>
        <a:accent6>
          <a:srgbClr val="00005C"/>
        </a:accent6>
        <a:hlink>
          <a:srgbClr val="008080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CB Default">
  <a:themeElements>
    <a:clrScheme name="ECB default presentation">
      <a:dk1>
        <a:srgbClr val="585858"/>
      </a:dk1>
      <a:lt1>
        <a:srgbClr val="FFFFFF"/>
      </a:lt1>
      <a:dk2>
        <a:srgbClr val="003399"/>
      </a:dk2>
      <a:lt2>
        <a:srgbClr val="BEBEBE"/>
      </a:lt2>
      <a:accent1>
        <a:srgbClr val="003399"/>
      </a:accent1>
      <a:accent2>
        <a:srgbClr val="4078B8"/>
      </a:accent2>
      <a:accent3>
        <a:srgbClr val="000066"/>
      </a:accent3>
      <a:accent4>
        <a:srgbClr val="008080"/>
      </a:accent4>
      <a:accent5>
        <a:srgbClr val="A50021"/>
      </a:accent5>
      <a:accent6>
        <a:srgbClr val="00005C"/>
      </a:accent6>
      <a:hlink>
        <a:srgbClr val="008080"/>
      </a:hlink>
      <a:folHlink>
        <a:srgbClr val="A50021"/>
      </a:folHlink>
    </a:clrScheme>
    <a:fontScheme name="5_Leere Präsentation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-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-64" charset="-128"/>
          </a:defRPr>
        </a:defPPr>
      </a:lstStyle>
    </a:lnDef>
  </a:objectDefaults>
  <a:extraClrSchemeLst>
    <a:extraClrScheme>
      <a:clrScheme name="5_Leere Präsentation 1">
        <a:dk1>
          <a:srgbClr val="585858"/>
        </a:dk1>
        <a:lt1>
          <a:srgbClr val="FFFFFF"/>
        </a:lt1>
        <a:dk2>
          <a:srgbClr val="003399"/>
        </a:dk2>
        <a:lt2>
          <a:srgbClr val="BEBEBE"/>
        </a:lt2>
        <a:accent1>
          <a:srgbClr val="4078B8"/>
        </a:accent1>
        <a:accent2>
          <a:srgbClr val="000066"/>
        </a:accent2>
        <a:accent3>
          <a:srgbClr val="FFFFFF"/>
        </a:accent3>
        <a:accent4>
          <a:srgbClr val="4A4A4A"/>
        </a:accent4>
        <a:accent5>
          <a:srgbClr val="AFBED8"/>
        </a:accent5>
        <a:accent6>
          <a:srgbClr val="00005C"/>
        </a:accent6>
        <a:hlink>
          <a:srgbClr val="008080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ECB Default">
  <a:themeElements>
    <a:clrScheme name="ECB default presentation">
      <a:dk1>
        <a:srgbClr val="585858"/>
      </a:dk1>
      <a:lt1>
        <a:srgbClr val="FFFFFF"/>
      </a:lt1>
      <a:dk2>
        <a:srgbClr val="003399"/>
      </a:dk2>
      <a:lt2>
        <a:srgbClr val="BEBEBE"/>
      </a:lt2>
      <a:accent1>
        <a:srgbClr val="003399"/>
      </a:accent1>
      <a:accent2>
        <a:srgbClr val="4078B8"/>
      </a:accent2>
      <a:accent3>
        <a:srgbClr val="000066"/>
      </a:accent3>
      <a:accent4>
        <a:srgbClr val="008080"/>
      </a:accent4>
      <a:accent5>
        <a:srgbClr val="A50021"/>
      </a:accent5>
      <a:accent6>
        <a:srgbClr val="00005C"/>
      </a:accent6>
      <a:hlink>
        <a:srgbClr val="008080"/>
      </a:hlink>
      <a:folHlink>
        <a:srgbClr val="A50021"/>
      </a:folHlink>
    </a:clrScheme>
    <a:fontScheme name="5_Leere Präsentation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-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-64" charset="-128"/>
          </a:defRPr>
        </a:defPPr>
      </a:lstStyle>
    </a:lnDef>
  </a:objectDefaults>
  <a:extraClrSchemeLst>
    <a:extraClrScheme>
      <a:clrScheme name="5_Leere Präsentation 1">
        <a:dk1>
          <a:srgbClr val="585858"/>
        </a:dk1>
        <a:lt1>
          <a:srgbClr val="FFFFFF"/>
        </a:lt1>
        <a:dk2>
          <a:srgbClr val="003399"/>
        </a:dk2>
        <a:lt2>
          <a:srgbClr val="BEBEBE"/>
        </a:lt2>
        <a:accent1>
          <a:srgbClr val="4078B8"/>
        </a:accent1>
        <a:accent2>
          <a:srgbClr val="000066"/>
        </a:accent2>
        <a:accent3>
          <a:srgbClr val="FFFFFF"/>
        </a:accent3>
        <a:accent4>
          <a:srgbClr val="4A4A4A"/>
        </a:accent4>
        <a:accent5>
          <a:srgbClr val="AFBED8"/>
        </a:accent5>
        <a:accent6>
          <a:srgbClr val="00005C"/>
        </a:accent6>
        <a:hlink>
          <a:srgbClr val="008080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CB default presentation">
    <a:dk1>
      <a:srgbClr val="585858"/>
    </a:dk1>
    <a:lt1>
      <a:srgbClr val="FFFFFF"/>
    </a:lt1>
    <a:dk2>
      <a:srgbClr val="003399"/>
    </a:dk2>
    <a:lt2>
      <a:srgbClr val="BEBEBE"/>
    </a:lt2>
    <a:accent1>
      <a:srgbClr val="003399"/>
    </a:accent1>
    <a:accent2>
      <a:srgbClr val="4078B8"/>
    </a:accent2>
    <a:accent3>
      <a:srgbClr val="000066"/>
    </a:accent3>
    <a:accent4>
      <a:srgbClr val="008080"/>
    </a:accent4>
    <a:accent5>
      <a:srgbClr val="A50021"/>
    </a:accent5>
    <a:accent6>
      <a:srgbClr val="00005C"/>
    </a:accent6>
    <a:hlink>
      <a:srgbClr val="008080"/>
    </a:hlink>
    <a:folHlink>
      <a:srgbClr val="A50021"/>
    </a:folHlink>
  </a:clrScheme>
  <a:fontScheme name="5_Leere Präsentation">
    <a:majorFont>
      <a:latin typeface="Arial Black"/>
      <a:ea typeface=""/>
      <a:cs typeface="Arial"/>
    </a:majorFont>
    <a:minorFont>
      <a:latin typeface="Arial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1842</TotalTime>
  <Words>308</Words>
  <Application>Microsoft Office PowerPoint</Application>
  <PresentationFormat>On-screen Show (4:3)</PresentationFormat>
  <Paragraphs>83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Arial Black</vt:lpstr>
      <vt:lpstr>Avenir Roman</vt:lpstr>
      <vt:lpstr>Calibri</vt:lpstr>
      <vt:lpstr>Times</vt:lpstr>
      <vt:lpstr>Times New Roman</vt:lpstr>
      <vt:lpstr>ヒラギノ角ゴ Pro W3</vt:lpstr>
      <vt:lpstr>ECB Default</vt:lpstr>
      <vt:lpstr>1_ECB Default</vt:lpstr>
      <vt:lpstr>2_ECB Default</vt:lpstr>
      <vt:lpstr>Asset Management in the EU: Which way forward?  Asset Managers and Systemic Risk</vt:lpstr>
      <vt:lpstr>PowerPoint Presentation</vt:lpstr>
      <vt:lpstr>PowerPoint Presentation</vt:lpstr>
      <vt:lpstr>PowerPoint Presentation</vt:lpstr>
    </vt:vector>
  </TitlesOfParts>
  <Company>European Central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Bertram, Britta</dc:creator>
  <cp:lastModifiedBy>Apostolos Thomadakis</cp:lastModifiedBy>
  <cp:revision>470</cp:revision>
  <cp:lastPrinted>2016-03-09T16:47:04Z</cp:lastPrinted>
  <dcterms:created xsi:type="dcterms:W3CDTF">2013-04-23T12:27:02Z</dcterms:created>
  <dcterms:modified xsi:type="dcterms:W3CDTF">2017-06-19T10:42:06Z</dcterms:modified>
</cp:coreProperties>
</file>